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79" r:id="rId3"/>
    <p:sldId id="281" r:id="rId4"/>
    <p:sldId id="288" r:id="rId5"/>
    <p:sldId id="293" r:id="rId6"/>
    <p:sldId id="292" r:id="rId7"/>
    <p:sldId id="301" r:id="rId8"/>
    <p:sldId id="290" r:id="rId9"/>
    <p:sldId id="296" r:id="rId10"/>
    <p:sldId id="294" r:id="rId11"/>
    <p:sldId id="302" r:id="rId12"/>
    <p:sldId id="295" r:id="rId13"/>
    <p:sldId id="298" r:id="rId14"/>
    <p:sldId id="299" r:id="rId15"/>
    <p:sldId id="300" r:id="rId16"/>
    <p:sldId id="306" r:id="rId17"/>
    <p:sldId id="303" r:id="rId18"/>
    <p:sldId id="304" r:id="rId19"/>
    <p:sldId id="305" r:id="rId20"/>
    <p:sldId id="287" r:id="rId21"/>
    <p:sldId id="28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it Agrawal" initials="HA" lastIdx="1" clrIdx="0">
    <p:extLst>
      <p:ext uri="{19B8F6BF-5375-455C-9EA6-DF929625EA0E}">
        <p15:presenceInfo xmlns:p15="http://schemas.microsoft.com/office/powerpoint/2012/main" userId="Harshit Agrawa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D7FE"/>
    <a:srgbClr val="93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62" autoAdjust="0"/>
    <p:restoredTop sz="94660"/>
  </p:normalViewPr>
  <p:slideViewPr>
    <p:cSldViewPr snapToGrid="0">
      <p:cViewPr varScale="1">
        <p:scale>
          <a:sx n="91" d="100"/>
          <a:sy n="91" d="100"/>
        </p:scale>
        <p:origin x="56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E7A9CC26-323E-4AA4-944F-606AB55BC31E}" type="datetimeFigureOut">
              <a:rPr lang="en-IN" smtClean="0"/>
              <a:t>25-06-2020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35C3C9-7233-490C-B946-C49BBEF7DDD0}" type="slidenum">
              <a:rPr lang="en-IN" smtClean="0"/>
              <a:t>‹#›</a:t>
            </a:fld>
            <a:endParaRPr lang="en-IN"/>
          </a:p>
        </p:txBody>
      </p:sp>
    </p:spTree>
    <p:extLst>
      <p:ext uri="{BB962C8B-B14F-4D97-AF65-F5344CB8AC3E}">
        <p14:creationId xmlns:p14="http://schemas.microsoft.com/office/powerpoint/2010/main" val="2146097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7A9CC26-323E-4AA4-944F-606AB55BC31E}" type="datetimeFigureOut">
              <a:rPr lang="en-IN" smtClean="0"/>
              <a:t>25-06-2020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35C3C9-7233-490C-B946-C49BBEF7DDD0}" type="slidenum">
              <a:rPr lang="en-IN" smtClean="0"/>
              <a:t>‹#›</a:t>
            </a:fld>
            <a:endParaRPr lang="en-IN"/>
          </a:p>
        </p:txBody>
      </p:sp>
    </p:spTree>
    <p:extLst>
      <p:ext uri="{BB962C8B-B14F-4D97-AF65-F5344CB8AC3E}">
        <p14:creationId xmlns:p14="http://schemas.microsoft.com/office/powerpoint/2010/main" val="3001621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7A9CC26-323E-4AA4-944F-606AB55BC31E}" type="datetimeFigureOut">
              <a:rPr lang="en-IN" smtClean="0"/>
              <a:t>25-06-2020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35C3C9-7233-490C-B946-C49BBEF7DDD0}" type="slidenum">
              <a:rPr lang="en-IN" smtClean="0"/>
              <a:t>‹#›</a:t>
            </a:fld>
            <a:endParaRPr lang="en-IN"/>
          </a:p>
        </p:txBody>
      </p:sp>
    </p:spTree>
    <p:extLst>
      <p:ext uri="{BB962C8B-B14F-4D97-AF65-F5344CB8AC3E}">
        <p14:creationId xmlns:p14="http://schemas.microsoft.com/office/powerpoint/2010/main" val="1688170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9" name="Picture 10" descr="BITS_university_logo_whitevert.png"/>
          <p:cNvPicPr>
            <a:picLocks noChangeAspect="1"/>
          </p:cNvPicPr>
          <p:nvPr userDrawn="1"/>
        </p:nvPicPr>
        <p:blipFill>
          <a:blip r:embed="rId2">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p:cNvSpPr txBox="1">
            <a:spLocks noChangeArrowheads="1"/>
          </p:cNvSpPr>
          <p:nvPr userDrawn="1"/>
        </p:nvSpPr>
        <p:spPr bwMode="auto">
          <a:xfrm>
            <a:off x="203200" y="5667376"/>
            <a:ext cx="2540000" cy="276225"/>
          </a:xfrm>
          <a:prstGeom prst="rect">
            <a:avLst/>
          </a:prstGeom>
          <a:noFill/>
          <a:ln>
            <a:noFill/>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en-US" sz="1200">
                <a:solidFill>
                  <a:srgbClr val="FFFFFF"/>
                </a:solidFill>
                <a:cs typeface="Arial" pitchFamily="34" charset="0"/>
              </a:rPr>
              <a:t>Hyderabad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17573999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grpSp>
      <p:grpSp>
        <p:nvGrpSpPr>
          <p:cNvPr id="8" name="Group 10"/>
          <p:cNvGrpSpPr>
            <a:grpSpLocks/>
          </p:cNvGrpSpPr>
          <p:nvPr userDrawn="1"/>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8839202"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4368800" y="6596066"/>
            <a:ext cx="7823200" cy="219291"/>
          </a:xfrm>
          <a:prstGeom prst="rect">
            <a:avLst/>
          </a:prstGeom>
          <a:noFill/>
          <a:ln>
            <a:noFill/>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defRPr/>
            </a:pPr>
            <a:r>
              <a:rPr lang="en-US" sz="825" b="1">
                <a:solidFill>
                  <a:srgbClr val="101141"/>
                </a:solidFill>
                <a:cs typeface="Arial" pitchFamily="34" charset="0"/>
              </a:rPr>
              <a:t>BITS </a:t>
            </a:r>
            <a:r>
              <a:rPr lang="en-US" sz="825">
                <a:solidFill>
                  <a:srgbClr val="101141"/>
                </a:solidFill>
                <a:cs typeface="Arial" pitchFamily="34" charset="0"/>
              </a:rPr>
              <a:t>Pilani, Hyderabad Campus</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8631467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7A9CC26-323E-4AA4-944F-606AB55BC31E}" type="datetimeFigureOut">
              <a:rPr lang="en-IN" smtClean="0"/>
              <a:t>25-06-2020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35C3C9-7233-490C-B946-C49BBEF7DDD0}" type="slidenum">
              <a:rPr lang="en-IN" smtClean="0"/>
              <a:t>‹#›</a:t>
            </a:fld>
            <a:endParaRPr lang="en-IN"/>
          </a:p>
        </p:txBody>
      </p:sp>
    </p:spTree>
    <p:extLst>
      <p:ext uri="{BB962C8B-B14F-4D97-AF65-F5344CB8AC3E}">
        <p14:creationId xmlns:p14="http://schemas.microsoft.com/office/powerpoint/2010/main" val="160728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7A9CC26-323E-4AA4-944F-606AB55BC31E}" type="datetimeFigureOut">
              <a:rPr lang="en-IN" smtClean="0"/>
              <a:t>25-06-2020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35C3C9-7233-490C-B946-C49BBEF7DDD0}" type="slidenum">
              <a:rPr lang="en-IN" smtClean="0"/>
              <a:t>‹#›</a:t>
            </a:fld>
            <a:endParaRPr lang="en-IN"/>
          </a:p>
        </p:txBody>
      </p:sp>
    </p:spTree>
    <p:extLst>
      <p:ext uri="{BB962C8B-B14F-4D97-AF65-F5344CB8AC3E}">
        <p14:creationId xmlns:p14="http://schemas.microsoft.com/office/powerpoint/2010/main" val="233478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E7A9CC26-323E-4AA4-944F-606AB55BC31E}" type="datetimeFigureOut">
              <a:rPr lang="en-IN" smtClean="0"/>
              <a:t>25-06-2020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135C3C9-7233-490C-B946-C49BBEF7DDD0}" type="slidenum">
              <a:rPr lang="en-IN" smtClean="0"/>
              <a:t>‹#›</a:t>
            </a:fld>
            <a:endParaRPr lang="en-IN"/>
          </a:p>
        </p:txBody>
      </p:sp>
    </p:spTree>
    <p:extLst>
      <p:ext uri="{BB962C8B-B14F-4D97-AF65-F5344CB8AC3E}">
        <p14:creationId xmlns:p14="http://schemas.microsoft.com/office/powerpoint/2010/main" val="233094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E7A9CC26-323E-4AA4-944F-606AB55BC31E}" type="datetimeFigureOut">
              <a:rPr lang="en-IN" smtClean="0"/>
              <a:t>25-06-2020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135C3C9-7233-490C-B946-C49BBEF7DDD0}" type="slidenum">
              <a:rPr lang="en-IN" smtClean="0"/>
              <a:t>‹#›</a:t>
            </a:fld>
            <a:endParaRPr lang="en-IN"/>
          </a:p>
        </p:txBody>
      </p:sp>
    </p:spTree>
    <p:extLst>
      <p:ext uri="{BB962C8B-B14F-4D97-AF65-F5344CB8AC3E}">
        <p14:creationId xmlns:p14="http://schemas.microsoft.com/office/powerpoint/2010/main" val="3473690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E7A9CC26-323E-4AA4-944F-606AB55BC31E}" type="datetimeFigureOut">
              <a:rPr lang="en-IN" smtClean="0"/>
              <a:t>25-06-2020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135C3C9-7233-490C-B946-C49BBEF7DDD0}" type="slidenum">
              <a:rPr lang="en-IN" smtClean="0"/>
              <a:t>‹#›</a:t>
            </a:fld>
            <a:endParaRPr lang="en-IN"/>
          </a:p>
        </p:txBody>
      </p:sp>
    </p:spTree>
    <p:extLst>
      <p:ext uri="{BB962C8B-B14F-4D97-AF65-F5344CB8AC3E}">
        <p14:creationId xmlns:p14="http://schemas.microsoft.com/office/powerpoint/2010/main" val="205836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A9CC26-323E-4AA4-944F-606AB55BC31E}" type="datetimeFigureOut">
              <a:rPr lang="en-IN" smtClean="0"/>
              <a:t>25-06-2020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135C3C9-7233-490C-B946-C49BBEF7DDD0}" type="slidenum">
              <a:rPr lang="en-IN" smtClean="0"/>
              <a:t>‹#›</a:t>
            </a:fld>
            <a:endParaRPr lang="en-IN"/>
          </a:p>
        </p:txBody>
      </p:sp>
    </p:spTree>
    <p:extLst>
      <p:ext uri="{BB962C8B-B14F-4D97-AF65-F5344CB8AC3E}">
        <p14:creationId xmlns:p14="http://schemas.microsoft.com/office/powerpoint/2010/main" val="784429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A9CC26-323E-4AA4-944F-606AB55BC31E}" type="datetimeFigureOut">
              <a:rPr lang="en-IN" smtClean="0"/>
              <a:t>25-06-2020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135C3C9-7233-490C-B946-C49BBEF7DDD0}" type="slidenum">
              <a:rPr lang="en-IN" smtClean="0"/>
              <a:t>‹#›</a:t>
            </a:fld>
            <a:endParaRPr lang="en-IN"/>
          </a:p>
        </p:txBody>
      </p:sp>
    </p:spTree>
    <p:extLst>
      <p:ext uri="{BB962C8B-B14F-4D97-AF65-F5344CB8AC3E}">
        <p14:creationId xmlns:p14="http://schemas.microsoft.com/office/powerpoint/2010/main" val="2446162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A9CC26-323E-4AA4-944F-606AB55BC31E}" type="datetimeFigureOut">
              <a:rPr lang="en-IN" smtClean="0"/>
              <a:t>25-06-2020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135C3C9-7233-490C-B946-C49BBEF7DDD0}" type="slidenum">
              <a:rPr lang="en-IN" smtClean="0"/>
              <a:t>‹#›</a:t>
            </a:fld>
            <a:endParaRPr lang="en-IN"/>
          </a:p>
        </p:txBody>
      </p:sp>
    </p:spTree>
    <p:extLst>
      <p:ext uri="{BB962C8B-B14F-4D97-AF65-F5344CB8AC3E}">
        <p14:creationId xmlns:p14="http://schemas.microsoft.com/office/powerpoint/2010/main" val="428698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A9CC26-323E-4AA4-944F-606AB55BC31E}" type="datetimeFigureOut">
              <a:rPr lang="en-IN" smtClean="0"/>
              <a:t>25-06-2020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35C3C9-7233-490C-B946-C49BBEF7DDD0}" type="slidenum">
              <a:rPr lang="en-IN" smtClean="0"/>
              <a:t>‹#›</a:t>
            </a:fld>
            <a:endParaRPr lang="en-IN"/>
          </a:p>
        </p:txBody>
      </p:sp>
    </p:spTree>
    <p:extLst>
      <p:ext uri="{BB962C8B-B14F-4D97-AF65-F5344CB8AC3E}">
        <p14:creationId xmlns:p14="http://schemas.microsoft.com/office/powerpoint/2010/main" val="2323873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3.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machinelearningmastery.com/how-to-develop-lstm-models-for-time-series-forecasting/" TargetMode="External"/><Relationship Id="rId2" Type="http://schemas.openxmlformats.org/officeDocument/2006/relationships/hyperlink" Target="https://towardsdatascience.com/how-to-use-convolutional-neural-networks-for-time-series-classification-56b1b0a07a57" TargetMode="External"/><Relationship Id="rId1" Type="http://schemas.openxmlformats.org/officeDocument/2006/relationships/slideLayout" Target="../slideLayouts/slideLayout13.xml"/><Relationship Id="rId5" Type="http://schemas.openxmlformats.org/officeDocument/2006/relationships/hyperlink" Target="https://machinelearningmastery.com/k-fold-cross-validation/" TargetMode="External"/><Relationship Id="rId4" Type="http://schemas.openxmlformats.org/officeDocument/2006/relationships/hyperlink" Target="https://towardsdatascience.com/why-and-how-to-cross-validate-a-model-d6424b45261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919369" y="3861168"/>
            <a:ext cx="8355435" cy="761168"/>
          </a:xfrm>
        </p:spPr>
        <p:txBody>
          <a:bodyPr wrap="square" numCol="1" compatLnSpc="1">
            <a:prstTxWarp prst="textNoShape">
              <a:avLst/>
            </a:prstTxWarp>
          </a:bodyPr>
          <a:lstStyle/>
          <a:p>
            <a:pPr algn="ctr">
              <a:defRPr/>
            </a:pPr>
            <a:r>
              <a:rPr lang="en-US" sz="2800" b="1" dirty="0"/>
              <a:t> </a:t>
            </a:r>
            <a:r>
              <a:rPr lang="en-US" sz="2800" b="1" i="1" u="sng" dirty="0"/>
              <a:t>Weather Prediction and Forecasting </a:t>
            </a:r>
            <a:br>
              <a:rPr lang="en-US" sz="2800" b="1" i="1" u="sng" dirty="0"/>
            </a:br>
            <a:r>
              <a:rPr lang="en-US" sz="2800" b="1" dirty="0"/>
              <a:t>National Centre for Polar and Ocean Research </a:t>
            </a:r>
            <a:r>
              <a:rPr lang="en-US" sz="2400" b="1" dirty="0"/>
              <a:t>(</a:t>
            </a:r>
            <a:r>
              <a:rPr lang="en-US" sz="2400" b="1" u="sng" dirty="0"/>
              <a:t>NCPOR GOA</a:t>
            </a:r>
            <a:r>
              <a:rPr lang="en-US" sz="2400" b="1" dirty="0"/>
              <a:t>)</a:t>
            </a:r>
            <a:br>
              <a:rPr lang="en-US" sz="2400" b="1" dirty="0"/>
            </a:br>
            <a:r>
              <a:rPr lang="en-US" sz="2800" dirty="0">
                <a:latin typeface="Arial" charset="0"/>
                <a:cs typeface="Arial" charset="0"/>
              </a:rPr>
              <a:t>	</a:t>
            </a:r>
          </a:p>
        </p:txBody>
      </p:sp>
      <p:sp>
        <p:nvSpPr>
          <p:cNvPr id="3" name="Content Placeholder 5"/>
          <p:cNvSpPr>
            <a:spLocks noGrp="1"/>
          </p:cNvSpPr>
          <p:nvPr/>
        </p:nvSpPr>
        <p:spPr>
          <a:xfrm>
            <a:off x="6778305" y="4874004"/>
            <a:ext cx="4496499" cy="924738"/>
          </a:xfrm>
          <a:prstGeom prst="rect">
            <a:avLst/>
          </a:prstGeom>
        </p:spPr>
        <p:txBody>
          <a:bodyPr vert="horz" lIns="91440" tIns="45720" rIns="91440" bIns="45720" rtlCol="0" anchor="b" anchorCtr="0">
            <a:noAutofit/>
          </a:bodyPr>
          <a:lstStyle>
            <a:lvl1pPr marL="0" indent="0" algn="r" defTabSz="914400" rtl="0" eaLnBrk="1" latinLnBrk="0" hangingPunct="1">
              <a:lnSpc>
                <a:spcPts val="1800"/>
              </a:lnSpc>
              <a:spcBef>
                <a:spcPts val="0"/>
              </a:spcBef>
              <a:buFont typeface="Arial" pitchFamily="34" charset="0"/>
              <a:buNone/>
              <a:defRPr sz="1800" kern="1200" baseline="0">
                <a:solidFill>
                  <a:schemeClr val="bg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i="1" dirty="0"/>
              <a:t>Faculty – Dr. Jabez J Christopher</a:t>
            </a:r>
          </a:p>
          <a:p>
            <a:pPr algn="ctr"/>
            <a:r>
              <a:rPr lang="en-US" b="1" i="1" dirty="0"/>
              <a:t>Mentor – Dr. Sakthivel Swamy V</a:t>
            </a:r>
          </a:p>
          <a:p>
            <a:pPr algn="ctr"/>
            <a:endParaRPr lang="en-US" b="1" i="1" dirty="0"/>
          </a:p>
          <a:p>
            <a:pPr algn="ctr"/>
            <a:r>
              <a:rPr lang="en-US" b="1" i="1" dirty="0"/>
              <a:t>Harshit Agrawal (2018A8PS0484P)</a:t>
            </a:r>
          </a:p>
          <a:p>
            <a:pPr algn="ctr"/>
            <a:r>
              <a:rPr lang="en-US" dirty="0"/>
              <a:t>EEE department, </a:t>
            </a:r>
            <a:r>
              <a:rPr lang="en-US" dirty="0" err="1"/>
              <a:t>Pilani</a:t>
            </a:r>
            <a:r>
              <a:rPr lang="en-US" dirty="0"/>
              <a:t> campus</a:t>
            </a:r>
          </a:p>
        </p:txBody>
      </p:sp>
    </p:spTree>
    <p:extLst>
      <p:ext uri="{BB962C8B-B14F-4D97-AF65-F5344CB8AC3E}">
        <p14:creationId xmlns:p14="http://schemas.microsoft.com/office/powerpoint/2010/main" val="90202877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itle 10">
            <a:extLst>
              <a:ext uri="{FF2B5EF4-FFF2-40B4-BE49-F238E27FC236}">
                <a16:creationId xmlns:a16="http://schemas.microsoft.com/office/drawing/2014/main" id="{F0AA4042-4985-4F50-96DF-73FC4DA1BDD4}"/>
              </a:ext>
            </a:extLst>
          </p:cNvPr>
          <p:cNvSpPr>
            <a:spLocks noGrp="1"/>
          </p:cNvSpPr>
          <p:nvPr>
            <p:ph type="title"/>
          </p:nvPr>
        </p:nvSpPr>
        <p:spPr>
          <a:xfrm>
            <a:off x="1117311" y="2221544"/>
            <a:ext cx="5054889" cy="2274388"/>
          </a:xfrm>
        </p:spPr>
        <p:txBody>
          <a:bodyPr vert="horz" lIns="91440" tIns="45720" rIns="91440" bIns="45720" rtlCol="0" anchor="t">
            <a:normAutofit/>
          </a:bodyPr>
          <a:lstStyle/>
          <a:p>
            <a:r>
              <a:rPr lang="en-US" sz="6000" b="1" i="1" u="sng" kern="1200" dirty="0">
                <a:solidFill>
                  <a:schemeClr val="tx1"/>
                </a:solidFill>
                <a:latin typeface="+mj-lt"/>
                <a:ea typeface="+mj-ea"/>
                <a:cs typeface="+mj-cs"/>
              </a:rPr>
              <a:t>Deep Learning </a:t>
            </a:r>
            <a:br>
              <a:rPr lang="en-US" sz="6000" b="1" i="1" u="sng" kern="1200" dirty="0">
                <a:solidFill>
                  <a:schemeClr val="tx1"/>
                </a:solidFill>
                <a:latin typeface="+mj-lt"/>
                <a:ea typeface="+mj-ea"/>
                <a:cs typeface="+mj-cs"/>
              </a:rPr>
            </a:br>
            <a:r>
              <a:rPr lang="en-US" sz="6000" b="1" i="1" u="sng" kern="1200" dirty="0">
                <a:solidFill>
                  <a:schemeClr val="tx1"/>
                </a:solidFill>
                <a:latin typeface="+mj-lt"/>
                <a:ea typeface="+mj-ea"/>
                <a:cs typeface="+mj-cs"/>
              </a:rPr>
              <a:t>Application </a:t>
            </a:r>
          </a:p>
        </p:txBody>
      </p:sp>
      <p:grpSp>
        <p:nvGrpSpPr>
          <p:cNvPr id="20" name="Group 19">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32"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3"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30779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8">
            <a:extLst>
              <a:ext uri="{FF2B5EF4-FFF2-40B4-BE49-F238E27FC236}">
                <a16:creationId xmlns:a16="http://schemas.microsoft.com/office/drawing/2014/main" id="{B3CFC442-781C-4CA9-80F7-3ED95EFC467B}"/>
              </a:ext>
            </a:extLst>
          </p:cNvPr>
          <p:cNvSpPr txBox="1">
            <a:spLocks/>
          </p:cNvSpPr>
          <p:nvPr/>
        </p:nvSpPr>
        <p:spPr>
          <a:xfrm>
            <a:off x="146304" y="1463040"/>
            <a:ext cx="11960352" cy="50749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u="sng" dirty="0"/>
              <a:t>Convolutional Neural Network (CNN) </a:t>
            </a:r>
            <a:r>
              <a:rPr lang="en-IN" sz="1800" dirty="0"/>
              <a:t>:  </a:t>
            </a:r>
            <a:r>
              <a:rPr lang="en-US" sz="1800" dirty="0"/>
              <a:t>A 1D CNN is very effective when we expect to derive interesting features from shorter (fixed-length) segments of the overall data set and where the location of the feature within the segment is not of high relevance. </a:t>
            </a:r>
          </a:p>
          <a:p>
            <a:r>
              <a:rPr lang="en-US" sz="2000" u="sng" dirty="0"/>
              <a:t>Recurrent Neural Network (RNN) </a:t>
            </a:r>
            <a:r>
              <a:rPr lang="en-US" sz="1800" dirty="0"/>
              <a:t>:  Gated recurrent units are a gating mechanism in recurrent neural networks. The GRU is like a long short-term memory with </a:t>
            </a:r>
            <a:r>
              <a:rPr lang="en-US" sz="1800"/>
              <a:t>a update </a:t>
            </a:r>
            <a:r>
              <a:rPr lang="en-US" sz="1800" dirty="0"/>
              <a:t>gate but has fewer parameters than LSTM, as it lacks an output gate.</a:t>
            </a:r>
          </a:p>
          <a:p>
            <a:r>
              <a:rPr lang="en-US" sz="1800" u="sng" dirty="0"/>
              <a:t>Long Short Term Memory (LSTM) </a:t>
            </a:r>
            <a:r>
              <a:rPr lang="en-US" sz="1800" dirty="0"/>
              <a:t>: Long Short Term Memory networks – usually just called “LSTMs” – are a special kind of RNN, capable of learning long-term dependencies.</a:t>
            </a:r>
          </a:p>
          <a:p>
            <a:r>
              <a:rPr lang="en-US" sz="1800" dirty="0"/>
              <a:t>Used </a:t>
            </a:r>
            <a:r>
              <a:rPr lang="en-US" sz="2000" i="1" u="sng" dirty="0"/>
              <a:t>Adam optimizer </a:t>
            </a:r>
            <a:r>
              <a:rPr lang="en-US" sz="1800" dirty="0"/>
              <a:t>to train all the 3 models.</a:t>
            </a:r>
          </a:p>
          <a:p>
            <a:endParaRPr lang="en-IN" sz="1800" dirty="0"/>
          </a:p>
          <a:p>
            <a:endParaRPr lang="en-IN" sz="1800" dirty="0"/>
          </a:p>
        </p:txBody>
      </p:sp>
      <p:sp>
        <p:nvSpPr>
          <p:cNvPr id="4" name="TextBox 2">
            <a:extLst>
              <a:ext uri="{FF2B5EF4-FFF2-40B4-BE49-F238E27FC236}">
                <a16:creationId xmlns:a16="http://schemas.microsoft.com/office/drawing/2014/main" id="{EF05504F-F887-4E3E-8EB4-9918BC5BAC05}"/>
              </a:ext>
            </a:extLst>
          </p:cNvPr>
          <p:cNvSpPr txBox="1">
            <a:spLocks noChangeArrowheads="1"/>
          </p:cNvSpPr>
          <p:nvPr/>
        </p:nvSpPr>
        <p:spPr bwMode="auto">
          <a:xfrm>
            <a:off x="591128" y="457200"/>
            <a:ext cx="721937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3000" b="1" u="sng">
                <a:solidFill>
                  <a:schemeClr val="tx1">
                    <a:lumMod val="75000"/>
                    <a:lumOff val="25000"/>
                  </a:schemeClr>
                </a:solidFill>
              </a:rPr>
              <a:t>MODELS USED</a:t>
            </a:r>
            <a:endParaRPr lang="en-US" altLang="en-US" sz="3000" b="1" u="sng" dirty="0">
              <a:solidFill>
                <a:schemeClr val="tx1">
                  <a:lumMod val="75000"/>
                  <a:lumOff val="25000"/>
                </a:schemeClr>
              </a:solidFill>
            </a:endParaRPr>
          </a:p>
        </p:txBody>
      </p:sp>
      <p:pic>
        <p:nvPicPr>
          <p:cNvPr id="6" name="Picture 5" descr="A screenshot of a cell phone&#10;&#10;Description automatically generated">
            <a:extLst>
              <a:ext uri="{FF2B5EF4-FFF2-40B4-BE49-F238E27FC236}">
                <a16:creationId xmlns:a16="http://schemas.microsoft.com/office/drawing/2014/main" id="{F7D3866E-9307-4E13-87D5-F1019E7EC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3156" y="4140605"/>
            <a:ext cx="3710954" cy="209325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3F89F39D-5CD9-48EE-8F45-74845F8E9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7209" y="4093940"/>
            <a:ext cx="3769845" cy="2186579"/>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4FC567B8-6DB3-4A81-B307-4A844EF4AF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99" y="4093940"/>
            <a:ext cx="4036810" cy="2233244"/>
          </a:xfrm>
          <a:prstGeom prst="rect">
            <a:avLst/>
          </a:prstGeom>
        </p:spPr>
      </p:pic>
    </p:spTree>
    <p:extLst>
      <p:ext uri="{BB962C8B-B14F-4D97-AF65-F5344CB8AC3E}">
        <p14:creationId xmlns:p14="http://schemas.microsoft.com/office/powerpoint/2010/main" val="416431326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61A881-FB42-4451-958E-411A8C6874F4}"/>
              </a:ext>
            </a:extLst>
          </p:cNvPr>
          <p:cNvSpPr>
            <a:spLocks noGrp="1"/>
          </p:cNvSpPr>
          <p:nvPr>
            <p:ph type="title"/>
          </p:nvPr>
        </p:nvSpPr>
        <p:spPr>
          <a:xfrm>
            <a:off x="792758" y="335896"/>
            <a:ext cx="10515600" cy="380403"/>
          </a:xfrm>
        </p:spPr>
        <p:txBody>
          <a:bodyPr>
            <a:noAutofit/>
          </a:bodyPr>
          <a:lstStyle/>
          <a:p>
            <a:pPr algn="ctr"/>
            <a:r>
              <a:rPr lang="en-IN" sz="3200" b="1" i="1" u="sng" dirty="0"/>
              <a:t>MODEL USED - CNN</a:t>
            </a:r>
          </a:p>
        </p:txBody>
      </p:sp>
      <p:graphicFrame>
        <p:nvGraphicFramePr>
          <p:cNvPr id="23" name="Table 23">
            <a:extLst>
              <a:ext uri="{FF2B5EF4-FFF2-40B4-BE49-F238E27FC236}">
                <a16:creationId xmlns:a16="http://schemas.microsoft.com/office/drawing/2014/main" id="{5C34DBDA-E394-4237-A1AB-471F5A1484E1}"/>
              </a:ext>
            </a:extLst>
          </p:cNvPr>
          <p:cNvGraphicFramePr>
            <a:graphicFrameLocks noGrp="1"/>
          </p:cNvGraphicFramePr>
          <p:nvPr>
            <p:extLst>
              <p:ext uri="{D42A27DB-BD31-4B8C-83A1-F6EECF244321}">
                <p14:modId xmlns:p14="http://schemas.microsoft.com/office/powerpoint/2010/main" val="1363187488"/>
              </p:ext>
            </p:extLst>
          </p:nvPr>
        </p:nvGraphicFramePr>
        <p:xfrm>
          <a:off x="1275125" y="5394121"/>
          <a:ext cx="10033233" cy="747579"/>
        </p:xfrm>
        <a:graphic>
          <a:graphicData uri="http://schemas.openxmlformats.org/drawingml/2006/table">
            <a:tbl>
              <a:tblPr firstRow="1" bandRow="1">
                <a:tableStyleId>{5C22544A-7EE6-4342-B048-85BDC9FD1C3A}</a:tableStyleId>
              </a:tblPr>
              <a:tblGrid>
                <a:gridCol w="3344411">
                  <a:extLst>
                    <a:ext uri="{9D8B030D-6E8A-4147-A177-3AD203B41FA5}">
                      <a16:colId xmlns:a16="http://schemas.microsoft.com/office/drawing/2014/main" val="2325323896"/>
                    </a:ext>
                  </a:extLst>
                </a:gridCol>
                <a:gridCol w="3344411">
                  <a:extLst>
                    <a:ext uri="{9D8B030D-6E8A-4147-A177-3AD203B41FA5}">
                      <a16:colId xmlns:a16="http://schemas.microsoft.com/office/drawing/2014/main" val="1004407585"/>
                    </a:ext>
                  </a:extLst>
                </a:gridCol>
                <a:gridCol w="3344411">
                  <a:extLst>
                    <a:ext uri="{9D8B030D-6E8A-4147-A177-3AD203B41FA5}">
                      <a16:colId xmlns:a16="http://schemas.microsoft.com/office/drawing/2014/main" val="824083847"/>
                    </a:ext>
                  </a:extLst>
                </a:gridCol>
              </a:tblGrid>
              <a:tr h="376739">
                <a:tc>
                  <a:txBody>
                    <a:bodyPr/>
                    <a:lstStyle/>
                    <a:p>
                      <a:r>
                        <a:rPr lang="en-IN" sz="1600" dirty="0"/>
                        <a:t>MAE (Mean Absolute Error)</a:t>
                      </a:r>
                    </a:p>
                  </a:txBody>
                  <a:tcPr/>
                </a:tc>
                <a:tc>
                  <a:txBody>
                    <a:bodyPr/>
                    <a:lstStyle/>
                    <a:p>
                      <a:r>
                        <a:rPr lang="en-IN" sz="1600" dirty="0"/>
                        <a:t>MSE (Mean Squared Error)</a:t>
                      </a:r>
                    </a:p>
                  </a:txBody>
                  <a:tcPr/>
                </a:tc>
                <a:tc>
                  <a:txBody>
                    <a:bodyPr/>
                    <a:lstStyle/>
                    <a:p>
                      <a:r>
                        <a:rPr lang="en-IN" sz="1600" dirty="0"/>
                        <a:t>RMSE (Root Mean Squared Error)</a:t>
                      </a:r>
                    </a:p>
                  </a:txBody>
                  <a:tcPr/>
                </a:tc>
                <a:extLst>
                  <a:ext uri="{0D108BD9-81ED-4DB2-BD59-A6C34878D82A}">
                    <a16:rowId xmlns:a16="http://schemas.microsoft.com/office/drawing/2014/main" val="1593088002"/>
                  </a:ext>
                </a:extLst>
              </a:tr>
              <a:tr h="370840">
                <a:tc>
                  <a:txBody>
                    <a:bodyPr/>
                    <a:lstStyle/>
                    <a:p>
                      <a:pPr algn="ctr"/>
                      <a:r>
                        <a:rPr lang="en-IN" sz="1600" dirty="0"/>
                        <a:t>2.58</a:t>
                      </a:r>
                    </a:p>
                  </a:txBody>
                  <a:tcPr/>
                </a:tc>
                <a:tc>
                  <a:txBody>
                    <a:bodyPr/>
                    <a:lstStyle/>
                    <a:p>
                      <a:pPr algn="ctr"/>
                      <a:r>
                        <a:rPr lang="en-IN" sz="1600" dirty="0"/>
                        <a:t>12.12</a:t>
                      </a:r>
                    </a:p>
                  </a:txBody>
                  <a:tcPr/>
                </a:tc>
                <a:tc>
                  <a:txBody>
                    <a:bodyPr/>
                    <a:lstStyle/>
                    <a:p>
                      <a:pPr algn="ctr"/>
                      <a:r>
                        <a:rPr lang="en-IN" sz="1600" dirty="0"/>
                        <a:t>3.48</a:t>
                      </a:r>
                    </a:p>
                  </a:txBody>
                  <a:tcPr/>
                </a:tc>
                <a:extLst>
                  <a:ext uri="{0D108BD9-81ED-4DB2-BD59-A6C34878D82A}">
                    <a16:rowId xmlns:a16="http://schemas.microsoft.com/office/drawing/2014/main" val="2256486858"/>
                  </a:ext>
                </a:extLst>
              </a:tr>
            </a:tbl>
          </a:graphicData>
        </a:graphic>
      </p:graphicFrame>
      <p:sp>
        <p:nvSpPr>
          <p:cNvPr id="25" name="Rectangle 24">
            <a:extLst>
              <a:ext uri="{FF2B5EF4-FFF2-40B4-BE49-F238E27FC236}">
                <a16:creationId xmlns:a16="http://schemas.microsoft.com/office/drawing/2014/main" id="{B1CDBD70-0CEB-46C7-AD7A-CC4607ED8981}"/>
              </a:ext>
            </a:extLst>
          </p:cNvPr>
          <p:cNvSpPr/>
          <p:nvPr/>
        </p:nvSpPr>
        <p:spPr>
          <a:xfrm>
            <a:off x="109057" y="109057"/>
            <a:ext cx="11962701" cy="66440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Content Placeholder 5" descr="A screenshot of a cell phone&#10;&#10;Description automatically generated">
            <a:extLst>
              <a:ext uri="{FF2B5EF4-FFF2-40B4-BE49-F238E27FC236}">
                <a16:creationId xmlns:a16="http://schemas.microsoft.com/office/drawing/2014/main" id="{6620A942-5586-437D-9ECF-A144BDB48B5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5530" y="989900"/>
            <a:ext cx="11769754" cy="4219663"/>
          </a:xfrm>
        </p:spPr>
      </p:pic>
    </p:spTree>
    <p:extLst>
      <p:ext uri="{BB962C8B-B14F-4D97-AF65-F5344CB8AC3E}">
        <p14:creationId xmlns:p14="http://schemas.microsoft.com/office/powerpoint/2010/main" val="3129235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61A881-FB42-4451-958E-411A8C6874F4}"/>
              </a:ext>
            </a:extLst>
          </p:cNvPr>
          <p:cNvSpPr>
            <a:spLocks noGrp="1"/>
          </p:cNvSpPr>
          <p:nvPr>
            <p:ph type="title"/>
          </p:nvPr>
        </p:nvSpPr>
        <p:spPr>
          <a:xfrm>
            <a:off x="832606" y="361686"/>
            <a:ext cx="10515600" cy="230358"/>
          </a:xfrm>
        </p:spPr>
        <p:txBody>
          <a:bodyPr>
            <a:noAutofit/>
          </a:bodyPr>
          <a:lstStyle/>
          <a:p>
            <a:pPr algn="ctr"/>
            <a:r>
              <a:rPr lang="en-IN" sz="3200" b="1" i="1" u="sng" dirty="0"/>
              <a:t>MODEL USED – RNN (GRU)</a:t>
            </a:r>
          </a:p>
        </p:txBody>
      </p:sp>
      <p:graphicFrame>
        <p:nvGraphicFramePr>
          <p:cNvPr id="23" name="Table 23">
            <a:extLst>
              <a:ext uri="{FF2B5EF4-FFF2-40B4-BE49-F238E27FC236}">
                <a16:creationId xmlns:a16="http://schemas.microsoft.com/office/drawing/2014/main" id="{5C34DBDA-E394-4237-A1AB-471F5A1484E1}"/>
              </a:ext>
            </a:extLst>
          </p:cNvPr>
          <p:cNvGraphicFramePr>
            <a:graphicFrameLocks noGrp="1"/>
          </p:cNvGraphicFramePr>
          <p:nvPr>
            <p:extLst>
              <p:ext uri="{D42A27DB-BD31-4B8C-83A1-F6EECF244321}">
                <p14:modId xmlns:p14="http://schemas.microsoft.com/office/powerpoint/2010/main" val="450172359"/>
              </p:ext>
            </p:extLst>
          </p:nvPr>
        </p:nvGraphicFramePr>
        <p:xfrm>
          <a:off x="1224791" y="5450354"/>
          <a:ext cx="10033233" cy="741680"/>
        </p:xfrm>
        <a:graphic>
          <a:graphicData uri="http://schemas.openxmlformats.org/drawingml/2006/table">
            <a:tbl>
              <a:tblPr firstRow="1" bandRow="1">
                <a:tableStyleId>{5C22544A-7EE6-4342-B048-85BDC9FD1C3A}</a:tableStyleId>
              </a:tblPr>
              <a:tblGrid>
                <a:gridCol w="3344411">
                  <a:extLst>
                    <a:ext uri="{9D8B030D-6E8A-4147-A177-3AD203B41FA5}">
                      <a16:colId xmlns:a16="http://schemas.microsoft.com/office/drawing/2014/main" val="2325323896"/>
                    </a:ext>
                  </a:extLst>
                </a:gridCol>
                <a:gridCol w="3344411">
                  <a:extLst>
                    <a:ext uri="{9D8B030D-6E8A-4147-A177-3AD203B41FA5}">
                      <a16:colId xmlns:a16="http://schemas.microsoft.com/office/drawing/2014/main" val="1004407585"/>
                    </a:ext>
                  </a:extLst>
                </a:gridCol>
                <a:gridCol w="3344411">
                  <a:extLst>
                    <a:ext uri="{9D8B030D-6E8A-4147-A177-3AD203B41FA5}">
                      <a16:colId xmlns:a16="http://schemas.microsoft.com/office/drawing/2014/main" val="824083847"/>
                    </a:ext>
                  </a:extLst>
                </a:gridCol>
              </a:tblGrid>
              <a:tr h="370840">
                <a:tc>
                  <a:txBody>
                    <a:bodyPr/>
                    <a:lstStyle/>
                    <a:p>
                      <a:r>
                        <a:rPr lang="en-IN" sz="1600" dirty="0"/>
                        <a:t>MAE (Mean Absolute Error)</a:t>
                      </a:r>
                    </a:p>
                  </a:txBody>
                  <a:tcPr/>
                </a:tc>
                <a:tc>
                  <a:txBody>
                    <a:bodyPr/>
                    <a:lstStyle/>
                    <a:p>
                      <a:r>
                        <a:rPr lang="en-IN" sz="1600" dirty="0"/>
                        <a:t>MSE (Mean Squared Error)</a:t>
                      </a:r>
                    </a:p>
                  </a:txBody>
                  <a:tcPr/>
                </a:tc>
                <a:tc>
                  <a:txBody>
                    <a:bodyPr/>
                    <a:lstStyle/>
                    <a:p>
                      <a:r>
                        <a:rPr lang="en-IN" sz="1600" dirty="0"/>
                        <a:t>RMSE (Root Mean Squared Error)</a:t>
                      </a:r>
                    </a:p>
                  </a:txBody>
                  <a:tcPr/>
                </a:tc>
                <a:extLst>
                  <a:ext uri="{0D108BD9-81ED-4DB2-BD59-A6C34878D82A}">
                    <a16:rowId xmlns:a16="http://schemas.microsoft.com/office/drawing/2014/main" val="1593088002"/>
                  </a:ext>
                </a:extLst>
              </a:tr>
              <a:tr h="370840">
                <a:tc>
                  <a:txBody>
                    <a:bodyPr/>
                    <a:lstStyle/>
                    <a:p>
                      <a:pPr algn="ctr"/>
                      <a:r>
                        <a:rPr lang="en-IN" sz="1600" dirty="0"/>
                        <a:t>2.13</a:t>
                      </a:r>
                    </a:p>
                  </a:txBody>
                  <a:tcPr/>
                </a:tc>
                <a:tc>
                  <a:txBody>
                    <a:bodyPr/>
                    <a:lstStyle/>
                    <a:p>
                      <a:pPr algn="ctr"/>
                      <a:r>
                        <a:rPr lang="en-IN" sz="1600" dirty="0"/>
                        <a:t>9.21</a:t>
                      </a:r>
                    </a:p>
                  </a:txBody>
                  <a:tcPr/>
                </a:tc>
                <a:tc>
                  <a:txBody>
                    <a:bodyPr/>
                    <a:lstStyle/>
                    <a:p>
                      <a:pPr algn="ctr"/>
                      <a:r>
                        <a:rPr lang="en-IN" sz="1600" dirty="0"/>
                        <a:t>3.03</a:t>
                      </a:r>
                    </a:p>
                  </a:txBody>
                  <a:tcPr/>
                </a:tc>
                <a:extLst>
                  <a:ext uri="{0D108BD9-81ED-4DB2-BD59-A6C34878D82A}">
                    <a16:rowId xmlns:a16="http://schemas.microsoft.com/office/drawing/2014/main" val="2256486858"/>
                  </a:ext>
                </a:extLst>
              </a:tr>
            </a:tbl>
          </a:graphicData>
        </a:graphic>
      </p:graphicFrame>
      <p:sp>
        <p:nvSpPr>
          <p:cNvPr id="25" name="Rectangle 24">
            <a:extLst>
              <a:ext uri="{FF2B5EF4-FFF2-40B4-BE49-F238E27FC236}">
                <a16:creationId xmlns:a16="http://schemas.microsoft.com/office/drawing/2014/main" id="{B1CDBD70-0CEB-46C7-AD7A-CC4607ED8981}"/>
              </a:ext>
            </a:extLst>
          </p:cNvPr>
          <p:cNvSpPr/>
          <p:nvPr/>
        </p:nvSpPr>
        <p:spPr>
          <a:xfrm>
            <a:off x="109057" y="109057"/>
            <a:ext cx="11962701" cy="66440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Content Placeholder 8" descr="A picture containing drawing&#10;&#10;Description automatically generated">
            <a:extLst>
              <a:ext uri="{FF2B5EF4-FFF2-40B4-BE49-F238E27FC236}">
                <a16:creationId xmlns:a16="http://schemas.microsoft.com/office/drawing/2014/main" id="{1F7B2862-2CE6-46F7-96E8-51B2513CCA3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4010" y="939568"/>
            <a:ext cx="11892793" cy="4253263"/>
          </a:xfrm>
        </p:spPr>
      </p:pic>
    </p:spTree>
    <p:extLst>
      <p:ext uri="{BB962C8B-B14F-4D97-AF65-F5344CB8AC3E}">
        <p14:creationId xmlns:p14="http://schemas.microsoft.com/office/powerpoint/2010/main" val="1013920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61A881-FB42-4451-958E-411A8C6874F4}"/>
              </a:ext>
            </a:extLst>
          </p:cNvPr>
          <p:cNvSpPr>
            <a:spLocks noGrp="1"/>
          </p:cNvSpPr>
          <p:nvPr>
            <p:ph type="title"/>
          </p:nvPr>
        </p:nvSpPr>
        <p:spPr>
          <a:xfrm>
            <a:off x="750813" y="370074"/>
            <a:ext cx="10515600" cy="230358"/>
          </a:xfrm>
        </p:spPr>
        <p:txBody>
          <a:bodyPr>
            <a:noAutofit/>
          </a:bodyPr>
          <a:lstStyle/>
          <a:p>
            <a:pPr algn="ctr"/>
            <a:r>
              <a:rPr lang="en-IN" sz="3200" b="1" i="1" u="sng" dirty="0"/>
              <a:t>MODEL USED – LSTM</a:t>
            </a:r>
          </a:p>
        </p:txBody>
      </p:sp>
      <p:graphicFrame>
        <p:nvGraphicFramePr>
          <p:cNvPr id="23" name="Table 23">
            <a:extLst>
              <a:ext uri="{FF2B5EF4-FFF2-40B4-BE49-F238E27FC236}">
                <a16:creationId xmlns:a16="http://schemas.microsoft.com/office/drawing/2014/main" id="{5C34DBDA-E394-4237-A1AB-471F5A1484E1}"/>
              </a:ext>
            </a:extLst>
          </p:cNvPr>
          <p:cNvGraphicFramePr>
            <a:graphicFrameLocks noGrp="1"/>
          </p:cNvGraphicFramePr>
          <p:nvPr>
            <p:extLst>
              <p:ext uri="{D42A27DB-BD31-4B8C-83A1-F6EECF244321}">
                <p14:modId xmlns:p14="http://schemas.microsoft.com/office/powerpoint/2010/main" val="3330113257"/>
              </p:ext>
            </p:extLst>
          </p:nvPr>
        </p:nvGraphicFramePr>
        <p:xfrm>
          <a:off x="1233180" y="5391631"/>
          <a:ext cx="10033233" cy="741680"/>
        </p:xfrm>
        <a:graphic>
          <a:graphicData uri="http://schemas.openxmlformats.org/drawingml/2006/table">
            <a:tbl>
              <a:tblPr firstRow="1" bandRow="1">
                <a:tableStyleId>{5C22544A-7EE6-4342-B048-85BDC9FD1C3A}</a:tableStyleId>
              </a:tblPr>
              <a:tblGrid>
                <a:gridCol w="3344411">
                  <a:extLst>
                    <a:ext uri="{9D8B030D-6E8A-4147-A177-3AD203B41FA5}">
                      <a16:colId xmlns:a16="http://schemas.microsoft.com/office/drawing/2014/main" val="2325323896"/>
                    </a:ext>
                  </a:extLst>
                </a:gridCol>
                <a:gridCol w="3344411">
                  <a:extLst>
                    <a:ext uri="{9D8B030D-6E8A-4147-A177-3AD203B41FA5}">
                      <a16:colId xmlns:a16="http://schemas.microsoft.com/office/drawing/2014/main" val="1004407585"/>
                    </a:ext>
                  </a:extLst>
                </a:gridCol>
                <a:gridCol w="3344411">
                  <a:extLst>
                    <a:ext uri="{9D8B030D-6E8A-4147-A177-3AD203B41FA5}">
                      <a16:colId xmlns:a16="http://schemas.microsoft.com/office/drawing/2014/main" val="824083847"/>
                    </a:ext>
                  </a:extLst>
                </a:gridCol>
              </a:tblGrid>
              <a:tr h="370840">
                <a:tc>
                  <a:txBody>
                    <a:bodyPr/>
                    <a:lstStyle/>
                    <a:p>
                      <a:r>
                        <a:rPr lang="en-IN" sz="1600" dirty="0"/>
                        <a:t>MAE (Mean Absolute Error)</a:t>
                      </a:r>
                    </a:p>
                  </a:txBody>
                  <a:tcPr/>
                </a:tc>
                <a:tc>
                  <a:txBody>
                    <a:bodyPr/>
                    <a:lstStyle/>
                    <a:p>
                      <a:r>
                        <a:rPr lang="en-IN" sz="1600" dirty="0"/>
                        <a:t>MSE (Mean Squared Error)</a:t>
                      </a:r>
                    </a:p>
                  </a:txBody>
                  <a:tcPr/>
                </a:tc>
                <a:tc>
                  <a:txBody>
                    <a:bodyPr/>
                    <a:lstStyle/>
                    <a:p>
                      <a:r>
                        <a:rPr lang="en-IN" sz="1600" dirty="0"/>
                        <a:t>RMSE (Root Mean Squared Error)</a:t>
                      </a:r>
                    </a:p>
                  </a:txBody>
                  <a:tcPr/>
                </a:tc>
                <a:extLst>
                  <a:ext uri="{0D108BD9-81ED-4DB2-BD59-A6C34878D82A}">
                    <a16:rowId xmlns:a16="http://schemas.microsoft.com/office/drawing/2014/main" val="1593088002"/>
                  </a:ext>
                </a:extLst>
              </a:tr>
              <a:tr h="370840">
                <a:tc>
                  <a:txBody>
                    <a:bodyPr/>
                    <a:lstStyle/>
                    <a:p>
                      <a:pPr algn="ctr"/>
                      <a:r>
                        <a:rPr lang="en-IN" sz="1600" dirty="0"/>
                        <a:t>2.09</a:t>
                      </a:r>
                    </a:p>
                  </a:txBody>
                  <a:tcPr/>
                </a:tc>
                <a:tc>
                  <a:txBody>
                    <a:bodyPr/>
                    <a:lstStyle/>
                    <a:p>
                      <a:pPr algn="ctr"/>
                      <a:r>
                        <a:rPr lang="en-IN" sz="1600" dirty="0"/>
                        <a:t>8.92</a:t>
                      </a:r>
                    </a:p>
                  </a:txBody>
                  <a:tcPr/>
                </a:tc>
                <a:tc>
                  <a:txBody>
                    <a:bodyPr/>
                    <a:lstStyle/>
                    <a:p>
                      <a:pPr algn="ctr"/>
                      <a:r>
                        <a:rPr lang="en-IN" sz="1600" dirty="0"/>
                        <a:t>2.98</a:t>
                      </a:r>
                    </a:p>
                  </a:txBody>
                  <a:tcPr/>
                </a:tc>
                <a:extLst>
                  <a:ext uri="{0D108BD9-81ED-4DB2-BD59-A6C34878D82A}">
                    <a16:rowId xmlns:a16="http://schemas.microsoft.com/office/drawing/2014/main" val="2256486858"/>
                  </a:ext>
                </a:extLst>
              </a:tr>
            </a:tbl>
          </a:graphicData>
        </a:graphic>
      </p:graphicFrame>
      <p:sp>
        <p:nvSpPr>
          <p:cNvPr id="25" name="Rectangle 24">
            <a:extLst>
              <a:ext uri="{FF2B5EF4-FFF2-40B4-BE49-F238E27FC236}">
                <a16:creationId xmlns:a16="http://schemas.microsoft.com/office/drawing/2014/main" id="{B1CDBD70-0CEB-46C7-AD7A-CC4607ED8981}"/>
              </a:ext>
            </a:extLst>
          </p:cNvPr>
          <p:cNvSpPr/>
          <p:nvPr/>
        </p:nvSpPr>
        <p:spPr>
          <a:xfrm>
            <a:off x="109057" y="92279"/>
            <a:ext cx="11962701" cy="66440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Content Placeholder 9" descr="A picture containing drawing&#10;&#10;Description automatically generated">
            <a:extLst>
              <a:ext uri="{FF2B5EF4-FFF2-40B4-BE49-F238E27FC236}">
                <a16:creationId xmlns:a16="http://schemas.microsoft.com/office/drawing/2014/main" id="{5C7A1422-2957-4633-9239-ADDA86C8FB1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8204" y="989901"/>
            <a:ext cx="11884405" cy="4269996"/>
          </a:xfrm>
        </p:spPr>
      </p:pic>
    </p:spTree>
    <p:extLst>
      <p:ext uri="{BB962C8B-B14F-4D97-AF65-F5344CB8AC3E}">
        <p14:creationId xmlns:p14="http://schemas.microsoft.com/office/powerpoint/2010/main" val="21150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209B4F-B809-4FF2-8D01-9F4DC71B32AB}"/>
              </a:ext>
            </a:extLst>
          </p:cNvPr>
          <p:cNvSpPr>
            <a:spLocks noGrp="1"/>
          </p:cNvSpPr>
          <p:nvPr>
            <p:ph type="title"/>
          </p:nvPr>
        </p:nvSpPr>
        <p:spPr>
          <a:xfrm>
            <a:off x="694510" y="1487272"/>
            <a:ext cx="2743200" cy="2743200"/>
          </a:xfrm>
          <a:prstGeom prst="ellipse">
            <a:avLst/>
          </a:prstGeom>
          <a:solidFill>
            <a:schemeClr val="tx2">
              <a:lumMod val="40000"/>
              <a:lumOff val="60000"/>
            </a:schemeClr>
          </a:solidFill>
          <a:ln w="174625" cmpd="thinThick">
            <a:solidFill>
              <a:srgbClr val="262626"/>
            </a:solidFill>
          </a:ln>
        </p:spPr>
        <p:txBody>
          <a:bodyPr>
            <a:normAutofit/>
          </a:bodyPr>
          <a:lstStyle/>
          <a:p>
            <a:pPr algn="ctr"/>
            <a:r>
              <a:rPr lang="en-IN" sz="2600" u="sng" dirty="0">
                <a:solidFill>
                  <a:srgbClr val="FFFFFF"/>
                </a:solidFill>
              </a:rPr>
              <a:t>Performance metrics on test set (80-20 split) and analysis</a:t>
            </a:r>
          </a:p>
        </p:txBody>
      </p:sp>
      <p:sp>
        <p:nvSpPr>
          <p:cNvPr id="13" name="Content Placeholder 12">
            <a:extLst>
              <a:ext uri="{FF2B5EF4-FFF2-40B4-BE49-F238E27FC236}">
                <a16:creationId xmlns:a16="http://schemas.microsoft.com/office/drawing/2014/main" id="{B7178D78-E3C7-4D37-9CC3-BA894EA35BF9}"/>
              </a:ext>
            </a:extLst>
          </p:cNvPr>
          <p:cNvSpPr>
            <a:spLocks noGrp="1"/>
          </p:cNvSpPr>
          <p:nvPr>
            <p:ph idx="1"/>
          </p:nvPr>
        </p:nvSpPr>
        <p:spPr>
          <a:xfrm>
            <a:off x="3437710" y="4884872"/>
            <a:ext cx="8256543" cy="1448815"/>
          </a:xfrm>
        </p:spPr>
        <p:txBody>
          <a:bodyPr>
            <a:noAutofit/>
          </a:bodyPr>
          <a:lstStyle/>
          <a:p>
            <a:r>
              <a:rPr lang="en-US" sz="2400" dirty="0"/>
              <a:t>It is clear from the above metrics that LSTM performs best followed by GRU and CNN. </a:t>
            </a:r>
          </a:p>
          <a:p>
            <a:r>
              <a:rPr lang="en-US" sz="2400" dirty="0"/>
              <a:t>But why do LSTM and GRU perform considerably better than CNN ?? </a:t>
            </a:r>
          </a:p>
        </p:txBody>
      </p:sp>
      <p:graphicFrame>
        <p:nvGraphicFramePr>
          <p:cNvPr id="11" name="Table 8">
            <a:extLst>
              <a:ext uri="{FF2B5EF4-FFF2-40B4-BE49-F238E27FC236}">
                <a16:creationId xmlns:a16="http://schemas.microsoft.com/office/drawing/2014/main" id="{858A9FF7-603A-465C-92F5-820EBCBD15E3}"/>
              </a:ext>
            </a:extLst>
          </p:cNvPr>
          <p:cNvGraphicFramePr>
            <a:graphicFrameLocks/>
          </p:cNvGraphicFramePr>
          <p:nvPr>
            <p:extLst>
              <p:ext uri="{D42A27DB-BD31-4B8C-83A1-F6EECF244321}">
                <p14:modId xmlns:p14="http://schemas.microsoft.com/office/powerpoint/2010/main" val="2121561416"/>
              </p:ext>
            </p:extLst>
          </p:nvPr>
        </p:nvGraphicFramePr>
        <p:xfrm>
          <a:off x="4335780" y="1383640"/>
          <a:ext cx="6309851" cy="2682240"/>
        </p:xfrm>
        <a:graphic>
          <a:graphicData uri="http://schemas.openxmlformats.org/drawingml/2006/table">
            <a:tbl>
              <a:tblPr firstRow="1" bandRow="1">
                <a:tableStyleId>{5C22544A-7EE6-4342-B048-85BDC9FD1C3A}</a:tableStyleId>
              </a:tblPr>
              <a:tblGrid>
                <a:gridCol w="1622024">
                  <a:extLst>
                    <a:ext uri="{9D8B030D-6E8A-4147-A177-3AD203B41FA5}">
                      <a16:colId xmlns:a16="http://schemas.microsoft.com/office/drawing/2014/main" val="3161832225"/>
                    </a:ext>
                  </a:extLst>
                </a:gridCol>
                <a:gridCol w="1421499">
                  <a:extLst>
                    <a:ext uri="{9D8B030D-6E8A-4147-A177-3AD203B41FA5}">
                      <a16:colId xmlns:a16="http://schemas.microsoft.com/office/drawing/2014/main" val="3004127865"/>
                    </a:ext>
                  </a:extLst>
                </a:gridCol>
                <a:gridCol w="1555182">
                  <a:extLst>
                    <a:ext uri="{9D8B030D-6E8A-4147-A177-3AD203B41FA5}">
                      <a16:colId xmlns:a16="http://schemas.microsoft.com/office/drawing/2014/main" val="467650077"/>
                    </a:ext>
                  </a:extLst>
                </a:gridCol>
                <a:gridCol w="1711146">
                  <a:extLst>
                    <a:ext uri="{9D8B030D-6E8A-4147-A177-3AD203B41FA5}">
                      <a16:colId xmlns:a16="http://schemas.microsoft.com/office/drawing/2014/main" val="946846683"/>
                    </a:ext>
                  </a:extLst>
                </a:gridCol>
              </a:tblGrid>
              <a:tr h="583171">
                <a:tc>
                  <a:txBody>
                    <a:bodyPr/>
                    <a:lstStyle/>
                    <a:p>
                      <a:endParaRPr lang="en-IN" sz="3300"/>
                    </a:p>
                  </a:txBody>
                  <a:tcPr marL="167640" marR="167640" marT="83820" marB="83820"/>
                </a:tc>
                <a:tc>
                  <a:txBody>
                    <a:bodyPr/>
                    <a:lstStyle/>
                    <a:p>
                      <a:pPr algn="ctr"/>
                      <a:r>
                        <a:rPr lang="en-IN" sz="3300"/>
                        <a:t>MAE</a:t>
                      </a:r>
                    </a:p>
                  </a:txBody>
                  <a:tcPr marL="167640" marR="167640" marT="83820" marB="83820"/>
                </a:tc>
                <a:tc>
                  <a:txBody>
                    <a:bodyPr/>
                    <a:lstStyle/>
                    <a:p>
                      <a:pPr algn="ctr"/>
                      <a:r>
                        <a:rPr lang="en-IN" sz="3300" dirty="0"/>
                        <a:t>MSE</a:t>
                      </a:r>
                    </a:p>
                  </a:txBody>
                  <a:tcPr marL="167640" marR="167640" marT="83820" marB="83820"/>
                </a:tc>
                <a:tc>
                  <a:txBody>
                    <a:bodyPr/>
                    <a:lstStyle/>
                    <a:p>
                      <a:pPr algn="ctr"/>
                      <a:r>
                        <a:rPr lang="en-IN" sz="3300"/>
                        <a:t>RMSE</a:t>
                      </a:r>
                    </a:p>
                  </a:txBody>
                  <a:tcPr marL="167640" marR="167640" marT="83820" marB="83820"/>
                </a:tc>
                <a:extLst>
                  <a:ext uri="{0D108BD9-81ED-4DB2-BD59-A6C34878D82A}">
                    <a16:rowId xmlns:a16="http://schemas.microsoft.com/office/drawing/2014/main" val="4038815169"/>
                  </a:ext>
                </a:extLst>
              </a:tr>
              <a:tr h="583171">
                <a:tc>
                  <a:txBody>
                    <a:bodyPr/>
                    <a:lstStyle/>
                    <a:p>
                      <a:pPr algn="ctr"/>
                      <a:r>
                        <a:rPr lang="en-IN" sz="3300"/>
                        <a:t>CNN</a:t>
                      </a:r>
                    </a:p>
                  </a:txBody>
                  <a:tcPr marL="167640" marR="167640" marT="83820" marB="83820"/>
                </a:tc>
                <a:tc>
                  <a:txBody>
                    <a:bodyPr/>
                    <a:lstStyle/>
                    <a:p>
                      <a:r>
                        <a:rPr lang="en-IN" sz="3300" dirty="0"/>
                        <a:t>2.58</a:t>
                      </a:r>
                    </a:p>
                  </a:txBody>
                  <a:tcPr marL="167640" marR="167640" marT="83820" marB="83820"/>
                </a:tc>
                <a:tc>
                  <a:txBody>
                    <a:bodyPr/>
                    <a:lstStyle/>
                    <a:p>
                      <a:r>
                        <a:rPr lang="en-IN" sz="3300" dirty="0"/>
                        <a:t>12.12</a:t>
                      </a:r>
                    </a:p>
                  </a:txBody>
                  <a:tcPr marL="167640" marR="167640" marT="83820" marB="83820"/>
                </a:tc>
                <a:tc>
                  <a:txBody>
                    <a:bodyPr/>
                    <a:lstStyle/>
                    <a:p>
                      <a:r>
                        <a:rPr lang="en-IN" sz="3300"/>
                        <a:t>3.48</a:t>
                      </a:r>
                    </a:p>
                  </a:txBody>
                  <a:tcPr marL="167640" marR="167640" marT="83820" marB="83820"/>
                </a:tc>
                <a:extLst>
                  <a:ext uri="{0D108BD9-81ED-4DB2-BD59-A6C34878D82A}">
                    <a16:rowId xmlns:a16="http://schemas.microsoft.com/office/drawing/2014/main" val="2306846594"/>
                  </a:ext>
                </a:extLst>
              </a:tr>
              <a:tr h="583171">
                <a:tc>
                  <a:txBody>
                    <a:bodyPr/>
                    <a:lstStyle/>
                    <a:p>
                      <a:pPr algn="ctr"/>
                      <a:r>
                        <a:rPr lang="en-IN" sz="3300"/>
                        <a:t>RNN</a:t>
                      </a:r>
                    </a:p>
                  </a:txBody>
                  <a:tcPr marL="167640" marR="167640" marT="83820" marB="83820"/>
                </a:tc>
                <a:tc>
                  <a:txBody>
                    <a:bodyPr/>
                    <a:lstStyle/>
                    <a:p>
                      <a:r>
                        <a:rPr lang="en-IN" sz="3300"/>
                        <a:t>2.13</a:t>
                      </a:r>
                    </a:p>
                  </a:txBody>
                  <a:tcPr marL="167640" marR="167640" marT="83820" marB="83820"/>
                </a:tc>
                <a:tc>
                  <a:txBody>
                    <a:bodyPr/>
                    <a:lstStyle/>
                    <a:p>
                      <a:r>
                        <a:rPr lang="en-IN" sz="3300"/>
                        <a:t>9.21</a:t>
                      </a:r>
                    </a:p>
                  </a:txBody>
                  <a:tcPr marL="167640" marR="167640" marT="83820" marB="83820"/>
                </a:tc>
                <a:tc>
                  <a:txBody>
                    <a:bodyPr/>
                    <a:lstStyle/>
                    <a:p>
                      <a:r>
                        <a:rPr lang="en-IN" sz="3300"/>
                        <a:t>3.03</a:t>
                      </a:r>
                    </a:p>
                  </a:txBody>
                  <a:tcPr marL="167640" marR="167640" marT="83820" marB="83820"/>
                </a:tc>
                <a:extLst>
                  <a:ext uri="{0D108BD9-81ED-4DB2-BD59-A6C34878D82A}">
                    <a16:rowId xmlns:a16="http://schemas.microsoft.com/office/drawing/2014/main" val="1860553813"/>
                  </a:ext>
                </a:extLst>
              </a:tr>
              <a:tr h="583171">
                <a:tc>
                  <a:txBody>
                    <a:bodyPr/>
                    <a:lstStyle/>
                    <a:p>
                      <a:pPr algn="ctr"/>
                      <a:r>
                        <a:rPr lang="en-IN" sz="3300" dirty="0"/>
                        <a:t>LSTM</a:t>
                      </a:r>
                    </a:p>
                  </a:txBody>
                  <a:tcPr marL="167640" marR="167640" marT="83820" marB="83820"/>
                </a:tc>
                <a:tc>
                  <a:txBody>
                    <a:bodyPr/>
                    <a:lstStyle/>
                    <a:p>
                      <a:r>
                        <a:rPr lang="en-IN" sz="3300"/>
                        <a:t>2.09</a:t>
                      </a:r>
                    </a:p>
                  </a:txBody>
                  <a:tcPr marL="167640" marR="167640" marT="83820" marB="83820"/>
                </a:tc>
                <a:tc>
                  <a:txBody>
                    <a:bodyPr/>
                    <a:lstStyle/>
                    <a:p>
                      <a:r>
                        <a:rPr lang="en-IN" sz="3300"/>
                        <a:t>8.92</a:t>
                      </a:r>
                    </a:p>
                  </a:txBody>
                  <a:tcPr marL="167640" marR="167640" marT="83820" marB="83820"/>
                </a:tc>
                <a:tc>
                  <a:txBody>
                    <a:bodyPr/>
                    <a:lstStyle/>
                    <a:p>
                      <a:r>
                        <a:rPr lang="en-IN" sz="3300" dirty="0"/>
                        <a:t>2.98</a:t>
                      </a:r>
                    </a:p>
                  </a:txBody>
                  <a:tcPr marL="167640" marR="167640" marT="83820" marB="83820"/>
                </a:tc>
                <a:extLst>
                  <a:ext uri="{0D108BD9-81ED-4DB2-BD59-A6C34878D82A}">
                    <a16:rowId xmlns:a16="http://schemas.microsoft.com/office/drawing/2014/main" val="2531370522"/>
                  </a:ext>
                </a:extLst>
              </a:tr>
            </a:tbl>
          </a:graphicData>
        </a:graphic>
      </p:graphicFrame>
    </p:spTree>
    <p:extLst>
      <p:ext uri="{BB962C8B-B14F-4D97-AF65-F5344CB8AC3E}">
        <p14:creationId xmlns:p14="http://schemas.microsoft.com/office/powerpoint/2010/main" val="179316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DC84D-25CA-4DD2-96B8-4AF31CA06050}"/>
              </a:ext>
            </a:extLst>
          </p:cNvPr>
          <p:cNvSpPr>
            <a:spLocks noGrp="1"/>
          </p:cNvSpPr>
          <p:nvPr>
            <p:ph type="title"/>
          </p:nvPr>
        </p:nvSpPr>
        <p:spPr>
          <a:xfrm>
            <a:off x="838200" y="-171771"/>
            <a:ext cx="10515600" cy="45719"/>
          </a:xfrm>
        </p:spPr>
        <p:txBody>
          <a:bodyPr>
            <a:normAutofit fontScale="90000"/>
          </a:bodyPr>
          <a:lstStyle/>
          <a:p>
            <a:endParaRPr lang="en-IN" dirty="0"/>
          </a:p>
        </p:txBody>
      </p:sp>
      <p:pic>
        <p:nvPicPr>
          <p:cNvPr id="11" name="Content Placeholder 10" descr="A picture containing game&#10;&#10;Description automatically generated">
            <a:extLst>
              <a:ext uri="{FF2B5EF4-FFF2-40B4-BE49-F238E27FC236}">
                <a16:creationId xmlns:a16="http://schemas.microsoft.com/office/drawing/2014/main" id="{4B063682-4AD6-4F1A-917A-A726FCF72F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9002" y="714595"/>
            <a:ext cx="3833622" cy="3171825"/>
          </a:xfrm>
        </p:spPr>
      </p:pic>
      <p:pic>
        <p:nvPicPr>
          <p:cNvPr id="13" name="Picture 12" descr="A picture containing clock&#10;&#10;Description automatically generated">
            <a:extLst>
              <a:ext uri="{FF2B5EF4-FFF2-40B4-BE49-F238E27FC236}">
                <a16:creationId xmlns:a16="http://schemas.microsoft.com/office/drawing/2014/main" id="{D9CDAC05-6A49-459C-AFD1-2D0981B18A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2784" y="223295"/>
            <a:ext cx="5204460" cy="3489389"/>
          </a:xfrm>
          <a:prstGeom prst="rect">
            <a:avLst/>
          </a:prstGeom>
        </p:spPr>
      </p:pic>
      <p:pic>
        <p:nvPicPr>
          <p:cNvPr id="15" name="Picture 14" descr="A picture containing clock&#10;&#10;Description automatically generated">
            <a:extLst>
              <a:ext uri="{FF2B5EF4-FFF2-40B4-BE49-F238E27FC236}">
                <a16:creationId xmlns:a16="http://schemas.microsoft.com/office/drawing/2014/main" id="{07D8403C-68AA-463E-9882-754FB7F86E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1004" y="3429000"/>
            <a:ext cx="4683252" cy="3181350"/>
          </a:xfrm>
          <a:prstGeom prst="rect">
            <a:avLst/>
          </a:prstGeom>
        </p:spPr>
      </p:pic>
    </p:spTree>
    <p:extLst>
      <p:ext uri="{BB962C8B-B14F-4D97-AF65-F5344CB8AC3E}">
        <p14:creationId xmlns:p14="http://schemas.microsoft.com/office/powerpoint/2010/main" val="1248622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5">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7758EB-42E0-471C-BE22-8B471EA1B56D}"/>
              </a:ext>
            </a:extLst>
          </p:cNvPr>
          <p:cNvSpPr>
            <a:spLocks noGrp="1"/>
          </p:cNvSpPr>
          <p:nvPr>
            <p:ph type="title"/>
          </p:nvPr>
        </p:nvSpPr>
        <p:spPr>
          <a:xfrm>
            <a:off x="514251" y="492605"/>
            <a:ext cx="4832802" cy="1243584"/>
          </a:xfrm>
        </p:spPr>
        <p:txBody>
          <a:bodyPr>
            <a:normAutofit/>
          </a:bodyPr>
          <a:lstStyle/>
          <a:p>
            <a:r>
              <a:rPr lang="en-IN" sz="3400" b="1" u="sng" dirty="0"/>
              <a:t>K-FOLD CROSS VALIDATION</a:t>
            </a:r>
          </a:p>
        </p:txBody>
      </p:sp>
      <p:sp>
        <p:nvSpPr>
          <p:cNvPr id="18" name="Rectangle 17">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01C1E10-A6B2-4609-B223-848AACC4AD28}"/>
              </a:ext>
            </a:extLst>
          </p:cNvPr>
          <p:cNvSpPr>
            <a:spLocks noGrp="1"/>
          </p:cNvSpPr>
          <p:nvPr>
            <p:ph idx="1"/>
          </p:nvPr>
        </p:nvSpPr>
        <p:spPr>
          <a:xfrm>
            <a:off x="438912" y="2512611"/>
            <a:ext cx="4832803" cy="3664351"/>
          </a:xfrm>
        </p:spPr>
        <p:txBody>
          <a:bodyPr>
            <a:normAutofit/>
          </a:bodyPr>
          <a:lstStyle/>
          <a:p>
            <a:r>
              <a:rPr lang="en-US" sz="1800" dirty="0"/>
              <a:t>Cross validation (CV) is one of the technique used to test the effectiveness of a machine learning models, it is also a re-sampling procedure used to evaluate a model if we have a limited data.</a:t>
            </a:r>
          </a:p>
          <a:p>
            <a:r>
              <a:rPr lang="en-US" sz="1800" dirty="0"/>
              <a:t>K-fold cross validation is a procedure used to estimate the skill of the model on new data.</a:t>
            </a:r>
            <a:r>
              <a:rPr lang="en-IN" sz="1800" dirty="0"/>
              <a:t> </a:t>
            </a:r>
            <a:r>
              <a:rPr lang="en-US" sz="1800" dirty="0"/>
              <a:t>K-Fold is a popular and easy to understand, it generally results in a less biased model compare to other methods. Because it ensures that every observation from the original dataset has the chance of appearing in training and test set.</a:t>
            </a:r>
          </a:p>
          <a:p>
            <a:pPr marL="0" indent="0">
              <a:buNone/>
            </a:pPr>
            <a:endParaRPr lang="en-US" sz="1800" dirty="0"/>
          </a:p>
        </p:txBody>
      </p:sp>
      <p:pic>
        <p:nvPicPr>
          <p:cNvPr id="5" name="Picture 4" descr="A picture containing object&#10;&#10;Description automatically generated">
            <a:extLst>
              <a:ext uri="{FF2B5EF4-FFF2-40B4-BE49-F238E27FC236}">
                <a16:creationId xmlns:a16="http://schemas.microsoft.com/office/drawing/2014/main" id="{0CC73BD4-AFB4-4E14-9D8B-DCA7C3B41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7368" y="586011"/>
            <a:ext cx="5135719" cy="2606377"/>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573D62D-D35B-4F90-AA0A-FC09B7880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368" y="3665613"/>
            <a:ext cx="5135719" cy="2511349"/>
          </a:xfrm>
          <a:prstGeom prst="rect">
            <a:avLst/>
          </a:prstGeom>
        </p:spPr>
      </p:pic>
    </p:spTree>
    <p:extLst>
      <p:ext uri="{BB962C8B-B14F-4D97-AF65-F5344CB8AC3E}">
        <p14:creationId xmlns:p14="http://schemas.microsoft.com/office/powerpoint/2010/main" val="2974926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29BB3-1743-49D4-BB46-28796F22F19A}"/>
              </a:ext>
            </a:extLst>
          </p:cNvPr>
          <p:cNvSpPr>
            <a:spLocks noGrp="1"/>
          </p:cNvSpPr>
          <p:nvPr>
            <p:ph type="title"/>
          </p:nvPr>
        </p:nvSpPr>
        <p:spPr>
          <a:xfrm>
            <a:off x="648928" y="338328"/>
            <a:ext cx="3685032" cy="1608328"/>
          </a:xfrm>
        </p:spPr>
        <p:txBody>
          <a:bodyPr>
            <a:normAutofit/>
          </a:bodyPr>
          <a:lstStyle/>
          <a:p>
            <a:r>
              <a:rPr lang="en-IN" sz="3600" u="sng" dirty="0"/>
              <a:t>K-Fold Cross Validation for time series data</a:t>
            </a:r>
          </a:p>
        </p:txBody>
      </p:sp>
      <p:sp>
        <p:nvSpPr>
          <p:cNvPr id="3" name="Content Placeholder 2">
            <a:extLst>
              <a:ext uri="{FF2B5EF4-FFF2-40B4-BE49-F238E27FC236}">
                <a16:creationId xmlns:a16="http://schemas.microsoft.com/office/drawing/2014/main" id="{1822AB6B-CF1B-4DD7-91B4-1443EE8B4660}"/>
              </a:ext>
            </a:extLst>
          </p:cNvPr>
          <p:cNvSpPr>
            <a:spLocks noGrp="1"/>
          </p:cNvSpPr>
          <p:nvPr>
            <p:ph idx="1"/>
          </p:nvPr>
        </p:nvSpPr>
        <p:spPr>
          <a:xfrm>
            <a:off x="4864100" y="100584"/>
            <a:ext cx="6675627" cy="2020824"/>
          </a:xfrm>
        </p:spPr>
        <p:txBody>
          <a:bodyPr anchor="ctr">
            <a:normAutofit/>
          </a:bodyPr>
          <a:lstStyle/>
          <a:p>
            <a:r>
              <a:rPr lang="en-US" sz="1400" dirty="0"/>
              <a:t>The problem with time series data is that adjacent data points are often highly dependent, so standard cross validation will fail (temporal dependence). Hence, traditional k-fold cross validation is too naïve and fundamentally wrong for time series data. Hence, we need a modified version to apply to time series.</a:t>
            </a:r>
          </a:p>
          <a:p>
            <a:r>
              <a:rPr lang="en-US" sz="1400" dirty="0"/>
              <a:t>The remedy is to apply an expanding window as shown in the adjacent diagram</a:t>
            </a:r>
          </a:p>
          <a:p>
            <a:r>
              <a:rPr lang="en-US" sz="1400" dirty="0"/>
              <a:t>The performance metrics on test set after applying k-fold cross validation ( I have used k = 6 ) is also shown.</a:t>
            </a:r>
          </a:p>
        </p:txBody>
      </p:sp>
      <p:sp>
        <p:nvSpPr>
          <p:cNvPr id="31" name="Rectangle 30">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01E3578-F088-4897-BA45-9F6EACFC25A6}"/>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41180" y="3219348"/>
            <a:ext cx="4974336" cy="2337937"/>
          </a:xfrm>
          <a:prstGeom prst="rect">
            <a:avLst/>
          </a:prstGeom>
        </p:spPr>
      </p:pic>
      <p:sp>
        <p:nvSpPr>
          <p:cNvPr id="35"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2">
            <a:extLst>
              <a:ext uri="{FF2B5EF4-FFF2-40B4-BE49-F238E27FC236}">
                <a16:creationId xmlns:a16="http://schemas.microsoft.com/office/drawing/2014/main" id="{ADC1EBE2-B32B-4345-B7D2-ABA52E34B0D9}"/>
              </a:ext>
            </a:extLst>
          </p:cNvPr>
          <p:cNvGraphicFramePr>
            <a:graphicFrameLocks noGrp="1"/>
          </p:cNvGraphicFramePr>
          <p:nvPr>
            <p:extLst>
              <p:ext uri="{D42A27DB-BD31-4B8C-83A1-F6EECF244321}">
                <p14:modId xmlns:p14="http://schemas.microsoft.com/office/powerpoint/2010/main" val="2596126836"/>
              </p:ext>
            </p:extLst>
          </p:nvPr>
        </p:nvGraphicFramePr>
        <p:xfrm>
          <a:off x="6576484" y="3145902"/>
          <a:ext cx="4974339" cy="2484832"/>
        </p:xfrm>
        <a:graphic>
          <a:graphicData uri="http://schemas.openxmlformats.org/drawingml/2006/table">
            <a:tbl>
              <a:tblPr firstRow="1" bandRow="1">
                <a:noFill/>
                <a:tableStyleId>{5C22544A-7EE6-4342-B048-85BDC9FD1C3A}</a:tableStyleId>
              </a:tblPr>
              <a:tblGrid>
                <a:gridCol w="1680114">
                  <a:extLst>
                    <a:ext uri="{9D8B030D-6E8A-4147-A177-3AD203B41FA5}">
                      <a16:colId xmlns:a16="http://schemas.microsoft.com/office/drawing/2014/main" val="2958772623"/>
                    </a:ext>
                  </a:extLst>
                </a:gridCol>
                <a:gridCol w="1052541">
                  <a:extLst>
                    <a:ext uri="{9D8B030D-6E8A-4147-A177-3AD203B41FA5}">
                      <a16:colId xmlns:a16="http://schemas.microsoft.com/office/drawing/2014/main" val="2995790779"/>
                    </a:ext>
                  </a:extLst>
                </a:gridCol>
                <a:gridCol w="1040663">
                  <a:extLst>
                    <a:ext uri="{9D8B030D-6E8A-4147-A177-3AD203B41FA5}">
                      <a16:colId xmlns:a16="http://schemas.microsoft.com/office/drawing/2014/main" val="1789711373"/>
                    </a:ext>
                  </a:extLst>
                </a:gridCol>
                <a:gridCol w="1201021">
                  <a:extLst>
                    <a:ext uri="{9D8B030D-6E8A-4147-A177-3AD203B41FA5}">
                      <a16:colId xmlns:a16="http://schemas.microsoft.com/office/drawing/2014/main" val="444553611"/>
                    </a:ext>
                  </a:extLst>
                </a:gridCol>
              </a:tblGrid>
              <a:tr h="621208">
                <a:tc>
                  <a:txBody>
                    <a:bodyPr/>
                    <a:lstStyle/>
                    <a:p>
                      <a:endParaRPr lang="en-IN" sz="1700" b="1">
                        <a:solidFill>
                          <a:srgbClr val="FFFFFF"/>
                        </a:solidFill>
                      </a:endParaRPr>
                    </a:p>
                  </a:txBody>
                  <a:tcPr marL="257934" marR="154760" marT="154760" marB="154760">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IN" sz="1700" b="1">
                          <a:solidFill>
                            <a:srgbClr val="FFFFFF"/>
                          </a:solidFill>
                        </a:rPr>
                        <a:t>MAE</a:t>
                      </a:r>
                    </a:p>
                  </a:txBody>
                  <a:tcPr marL="257934" marR="154760" marT="154760" marB="154760">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IN" sz="1700" b="1">
                          <a:solidFill>
                            <a:srgbClr val="FFFFFF"/>
                          </a:solidFill>
                        </a:rPr>
                        <a:t>MSE</a:t>
                      </a:r>
                    </a:p>
                  </a:txBody>
                  <a:tcPr marL="257934" marR="154760" marT="154760" marB="154760">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IN" sz="1700" b="1">
                          <a:solidFill>
                            <a:srgbClr val="FFFFFF"/>
                          </a:solidFill>
                        </a:rPr>
                        <a:t>RMSE</a:t>
                      </a:r>
                    </a:p>
                  </a:txBody>
                  <a:tcPr marL="257934" marR="154760" marT="154760" marB="154760">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04888947"/>
                  </a:ext>
                </a:extLst>
              </a:tr>
              <a:tr h="621208">
                <a:tc>
                  <a:txBody>
                    <a:bodyPr/>
                    <a:lstStyle/>
                    <a:p>
                      <a:r>
                        <a:rPr lang="en-IN" sz="1700">
                          <a:solidFill>
                            <a:schemeClr val="tx1">
                              <a:lumMod val="85000"/>
                              <a:lumOff val="15000"/>
                            </a:schemeClr>
                          </a:solidFill>
                        </a:rPr>
                        <a:t>CNN</a:t>
                      </a:r>
                    </a:p>
                  </a:txBody>
                  <a:tcPr marL="257934" marR="154760" marT="154760" marB="154760">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IN" sz="1700">
                          <a:solidFill>
                            <a:schemeClr val="tx1">
                              <a:lumMod val="85000"/>
                              <a:lumOff val="15000"/>
                            </a:schemeClr>
                          </a:solidFill>
                        </a:rPr>
                        <a:t>2.61</a:t>
                      </a:r>
                    </a:p>
                  </a:txBody>
                  <a:tcPr marL="257934" marR="154760" marT="154760" marB="154760">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IN" sz="1700">
                          <a:solidFill>
                            <a:schemeClr val="tx1">
                              <a:lumMod val="85000"/>
                              <a:lumOff val="15000"/>
                            </a:schemeClr>
                          </a:solidFill>
                        </a:rPr>
                        <a:t>12.1</a:t>
                      </a:r>
                    </a:p>
                  </a:txBody>
                  <a:tcPr marL="257934" marR="154760" marT="154760" marB="154760">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IN" sz="1700">
                          <a:solidFill>
                            <a:schemeClr val="tx1">
                              <a:lumMod val="85000"/>
                              <a:lumOff val="15000"/>
                            </a:schemeClr>
                          </a:solidFill>
                        </a:rPr>
                        <a:t>3.4</a:t>
                      </a:r>
                    </a:p>
                  </a:txBody>
                  <a:tcPr marL="257934" marR="154760" marT="154760" marB="154760">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128974975"/>
                  </a:ext>
                </a:extLst>
              </a:tr>
              <a:tr h="621208">
                <a:tc>
                  <a:txBody>
                    <a:bodyPr/>
                    <a:lstStyle/>
                    <a:p>
                      <a:r>
                        <a:rPr lang="en-IN" sz="1700">
                          <a:solidFill>
                            <a:schemeClr val="tx1">
                              <a:lumMod val="85000"/>
                              <a:lumOff val="15000"/>
                            </a:schemeClr>
                          </a:solidFill>
                        </a:rPr>
                        <a:t>RNN(GRU)</a:t>
                      </a:r>
                    </a:p>
                  </a:txBody>
                  <a:tcPr marL="257934" marR="154760" marT="154760" marB="154760">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IN" sz="1700">
                          <a:solidFill>
                            <a:schemeClr val="tx1">
                              <a:lumMod val="85000"/>
                              <a:lumOff val="15000"/>
                            </a:schemeClr>
                          </a:solidFill>
                        </a:rPr>
                        <a:t>2.25</a:t>
                      </a:r>
                    </a:p>
                  </a:txBody>
                  <a:tcPr marL="257934" marR="154760" marT="154760" marB="154760">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IN" sz="1700">
                          <a:solidFill>
                            <a:schemeClr val="tx1">
                              <a:lumMod val="85000"/>
                              <a:lumOff val="15000"/>
                            </a:schemeClr>
                          </a:solidFill>
                        </a:rPr>
                        <a:t>9.56</a:t>
                      </a:r>
                    </a:p>
                  </a:txBody>
                  <a:tcPr marL="257934" marR="154760" marT="154760" marB="154760">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IN" sz="1700">
                          <a:solidFill>
                            <a:schemeClr val="tx1">
                              <a:lumMod val="85000"/>
                              <a:lumOff val="15000"/>
                            </a:schemeClr>
                          </a:solidFill>
                        </a:rPr>
                        <a:t>3.03</a:t>
                      </a:r>
                    </a:p>
                  </a:txBody>
                  <a:tcPr marL="257934" marR="154760" marT="154760" marB="154760">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4196029271"/>
                  </a:ext>
                </a:extLst>
              </a:tr>
              <a:tr h="621208">
                <a:tc>
                  <a:txBody>
                    <a:bodyPr/>
                    <a:lstStyle/>
                    <a:p>
                      <a:r>
                        <a:rPr lang="en-IN" sz="1700">
                          <a:solidFill>
                            <a:schemeClr val="tx1">
                              <a:lumMod val="85000"/>
                              <a:lumOff val="15000"/>
                            </a:schemeClr>
                          </a:solidFill>
                        </a:rPr>
                        <a:t>LSTM</a:t>
                      </a:r>
                    </a:p>
                  </a:txBody>
                  <a:tcPr marL="257934" marR="154760" marT="154760" marB="154760">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IN" sz="1700">
                          <a:solidFill>
                            <a:schemeClr val="tx1">
                              <a:lumMod val="85000"/>
                              <a:lumOff val="15000"/>
                            </a:schemeClr>
                          </a:solidFill>
                        </a:rPr>
                        <a:t>2.24</a:t>
                      </a:r>
                    </a:p>
                  </a:txBody>
                  <a:tcPr marL="257934" marR="154760" marT="154760" marB="154760">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IN" sz="1700">
                          <a:solidFill>
                            <a:schemeClr val="tx1">
                              <a:lumMod val="85000"/>
                              <a:lumOff val="15000"/>
                            </a:schemeClr>
                          </a:solidFill>
                        </a:rPr>
                        <a:t>9.4</a:t>
                      </a:r>
                    </a:p>
                  </a:txBody>
                  <a:tcPr marL="257934" marR="154760" marT="154760" marB="154760">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IN" sz="1700">
                          <a:solidFill>
                            <a:schemeClr val="tx1">
                              <a:lumMod val="85000"/>
                              <a:lumOff val="15000"/>
                            </a:schemeClr>
                          </a:solidFill>
                        </a:rPr>
                        <a:t>3.00</a:t>
                      </a:r>
                    </a:p>
                  </a:txBody>
                  <a:tcPr marL="257934" marR="154760" marT="154760" marB="154760">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3783128875"/>
                  </a:ext>
                </a:extLst>
              </a:tr>
            </a:tbl>
          </a:graphicData>
        </a:graphic>
      </p:graphicFrame>
    </p:spTree>
    <p:extLst>
      <p:ext uri="{BB962C8B-B14F-4D97-AF65-F5344CB8AC3E}">
        <p14:creationId xmlns:p14="http://schemas.microsoft.com/office/powerpoint/2010/main" val="3080844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67D70-AFC3-44B4-97DE-39E8CD0E6075}"/>
              </a:ext>
            </a:extLst>
          </p:cNvPr>
          <p:cNvSpPr>
            <a:spLocks noGrp="1"/>
          </p:cNvSpPr>
          <p:nvPr>
            <p:ph type="title"/>
          </p:nvPr>
        </p:nvSpPr>
        <p:spPr>
          <a:xfrm>
            <a:off x="490728" y="204554"/>
            <a:ext cx="9782262" cy="498941"/>
          </a:xfrm>
        </p:spPr>
        <p:txBody>
          <a:bodyPr>
            <a:normAutofit/>
          </a:bodyPr>
          <a:lstStyle/>
          <a:p>
            <a:r>
              <a:rPr lang="en-IN" sz="2800" b="1" u="sng"/>
              <a:t>Predictive Modeling (Choosing the best model)</a:t>
            </a:r>
            <a:endParaRPr lang="en-IN" sz="2800" b="1" u="sng" dirty="0"/>
          </a:p>
        </p:txBody>
      </p:sp>
      <p:sp>
        <p:nvSpPr>
          <p:cNvPr id="3" name="Content Placeholder 2">
            <a:extLst>
              <a:ext uri="{FF2B5EF4-FFF2-40B4-BE49-F238E27FC236}">
                <a16:creationId xmlns:a16="http://schemas.microsoft.com/office/drawing/2014/main" id="{22410030-A867-4A19-89C4-804C09FAC9BC}"/>
              </a:ext>
            </a:extLst>
          </p:cNvPr>
          <p:cNvSpPr>
            <a:spLocks noGrp="1"/>
          </p:cNvSpPr>
          <p:nvPr>
            <p:ph idx="1"/>
          </p:nvPr>
        </p:nvSpPr>
        <p:spPr>
          <a:xfrm>
            <a:off x="823169" y="966089"/>
            <a:ext cx="10545662" cy="1370581"/>
          </a:xfrm>
        </p:spPr>
        <p:txBody>
          <a:bodyPr>
            <a:normAutofit/>
          </a:bodyPr>
          <a:lstStyle/>
          <a:p>
            <a:r>
              <a:rPr lang="en-IN" sz="1800"/>
              <a:t>It is important that our project should give the best results choosing the best model automatically. This is called Predictive Modeling. This also makes our project robust.</a:t>
            </a:r>
          </a:p>
          <a:p>
            <a:r>
              <a:rPr lang="en-IN" sz="1800"/>
              <a:t>We calculate the performance metrics on the test set using all the models and the model which gives lowest RMSE is chosen to finally output the predictions to the user.</a:t>
            </a:r>
            <a:endParaRPr lang="en-IN" sz="1800" dirty="0"/>
          </a:p>
        </p:txBody>
      </p:sp>
      <p:pic>
        <p:nvPicPr>
          <p:cNvPr id="5" name="Picture 4" descr="A screenshot of a cell phone&#10;&#10;Description automatically generated">
            <a:extLst>
              <a:ext uri="{FF2B5EF4-FFF2-40B4-BE49-F238E27FC236}">
                <a16:creationId xmlns:a16="http://schemas.microsoft.com/office/drawing/2014/main" id="{E44E6F42-BD40-4670-821C-1A7CCF72D4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336670"/>
            <a:ext cx="12192000" cy="4393314"/>
          </a:xfrm>
          <a:prstGeom prst="rect">
            <a:avLst/>
          </a:prstGeom>
        </p:spPr>
      </p:pic>
      <p:sp>
        <p:nvSpPr>
          <p:cNvPr id="6" name="Rectangle 5">
            <a:extLst>
              <a:ext uri="{FF2B5EF4-FFF2-40B4-BE49-F238E27FC236}">
                <a16:creationId xmlns:a16="http://schemas.microsoft.com/office/drawing/2014/main" id="{CE9E186F-603F-4141-88AD-624EE51A7194}"/>
              </a:ext>
            </a:extLst>
          </p:cNvPr>
          <p:cNvSpPr/>
          <p:nvPr/>
        </p:nvSpPr>
        <p:spPr>
          <a:xfrm>
            <a:off x="100584" y="100584"/>
            <a:ext cx="11987784" cy="66568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76169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8">
            <a:extLst>
              <a:ext uri="{FF2B5EF4-FFF2-40B4-BE49-F238E27FC236}">
                <a16:creationId xmlns:a16="http://schemas.microsoft.com/office/drawing/2014/main" id="{B3CFC442-781C-4CA9-80F7-3ED95EFC467B}"/>
              </a:ext>
            </a:extLst>
          </p:cNvPr>
          <p:cNvSpPr txBox="1">
            <a:spLocks/>
          </p:cNvSpPr>
          <p:nvPr/>
        </p:nvSpPr>
        <p:spPr>
          <a:xfrm>
            <a:off x="591128" y="1825625"/>
            <a:ext cx="10910178"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i="1" u="sng" dirty="0"/>
              <a:t>WEATHER PREDICTION AND FORECASTING</a:t>
            </a:r>
            <a:endParaRPr lang="en-US" sz="2000" b="1" dirty="0"/>
          </a:p>
          <a:p>
            <a:r>
              <a:rPr lang="en-US" sz="2000" b="1" dirty="0"/>
              <a:t>Weather forecasting</a:t>
            </a:r>
            <a:r>
              <a:rPr lang="en-US" sz="2000" dirty="0"/>
              <a:t> is the application of science and technology to predict the conditions of the atmosphere at a given location and time</a:t>
            </a:r>
            <a:r>
              <a:rPr lang="en-IN" sz="2000" dirty="0"/>
              <a:t>. </a:t>
            </a:r>
            <a:r>
              <a:rPr lang="en-US" sz="2000" dirty="0"/>
              <a:t>This includes temperature, precipitation, cloudiness, wind speed, humidity etc.</a:t>
            </a:r>
          </a:p>
          <a:p>
            <a:r>
              <a:rPr lang="en-IN" sz="2000" dirty="0"/>
              <a:t>Prediction vs Forecasting</a:t>
            </a:r>
          </a:p>
          <a:p>
            <a:r>
              <a:rPr lang="en-IN" sz="2000" dirty="0"/>
              <a:t>Forecasting is usage of time-series data to extrapolate the past observations into the future using Deep Learning models such as CNNs, RNNs, LSTMs.</a:t>
            </a:r>
          </a:p>
          <a:p>
            <a:r>
              <a:rPr lang="en-US" sz="2000" dirty="0"/>
              <a:t>Prediction is judgmental and takes into account changes taking place in the future</a:t>
            </a:r>
            <a:endParaRPr lang="en-IN" sz="2000" dirty="0"/>
          </a:p>
          <a:p>
            <a:r>
              <a:rPr lang="en-IN" sz="2000" dirty="0"/>
              <a:t>Four types of forecasting - </a:t>
            </a:r>
            <a:r>
              <a:rPr lang="en-US" sz="2000" dirty="0"/>
              <a:t>climatology, analog, persistence and trends.</a:t>
            </a:r>
          </a:p>
          <a:p>
            <a:r>
              <a:rPr lang="en-US" sz="2000" dirty="0"/>
              <a:t>Methodology - Data Collection, Visualization, Cleaning and Deep Learning models application.</a:t>
            </a:r>
          </a:p>
          <a:p>
            <a:endParaRPr lang="en-IN" sz="1800" dirty="0"/>
          </a:p>
          <a:p>
            <a:endParaRPr lang="en-IN" sz="1800" dirty="0"/>
          </a:p>
        </p:txBody>
      </p:sp>
      <p:sp>
        <p:nvSpPr>
          <p:cNvPr id="4" name="TextBox 2">
            <a:extLst>
              <a:ext uri="{FF2B5EF4-FFF2-40B4-BE49-F238E27FC236}">
                <a16:creationId xmlns:a16="http://schemas.microsoft.com/office/drawing/2014/main" id="{EF05504F-F887-4E3E-8EB4-9918BC5BAC05}"/>
              </a:ext>
            </a:extLst>
          </p:cNvPr>
          <p:cNvSpPr txBox="1">
            <a:spLocks noChangeArrowheads="1"/>
          </p:cNvSpPr>
          <p:nvPr/>
        </p:nvSpPr>
        <p:spPr bwMode="auto">
          <a:xfrm>
            <a:off x="591128" y="482367"/>
            <a:ext cx="72193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b="1" dirty="0">
                <a:solidFill>
                  <a:srgbClr val="0000FF"/>
                </a:solidFill>
              </a:rPr>
              <a:t>INTRODUCTION</a:t>
            </a:r>
          </a:p>
        </p:txBody>
      </p:sp>
    </p:spTree>
    <p:extLst>
      <p:ext uri="{BB962C8B-B14F-4D97-AF65-F5344CB8AC3E}">
        <p14:creationId xmlns:p14="http://schemas.microsoft.com/office/powerpoint/2010/main" val="354581828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8">
            <a:extLst>
              <a:ext uri="{FF2B5EF4-FFF2-40B4-BE49-F238E27FC236}">
                <a16:creationId xmlns:a16="http://schemas.microsoft.com/office/drawing/2014/main" id="{B3CFC442-781C-4CA9-80F7-3ED95EFC467B}"/>
              </a:ext>
            </a:extLst>
          </p:cNvPr>
          <p:cNvSpPr txBox="1">
            <a:spLocks/>
          </p:cNvSpPr>
          <p:nvPr/>
        </p:nvSpPr>
        <p:spPr>
          <a:xfrm>
            <a:off x="662730" y="1694576"/>
            <a:ext cx="10691070" cy="44823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Weather forecasting is an interesting research problem with wide potential applications ranging from flight navigation to agriculture and tourism. </a:t>
            </a:r>
          </a:p>
          <a:p>
            <a:r>
              <a:rPr lang="en-US" sz="1800" dirty="0"/>
              <a:t>The challenges of weather forecasting, among others, are learning weather representation using a massive volume of weather dataset and building a robust weather prediction model which exploits hidden structural patterns in the massive volume weather dataset</a:t>
            </a:r>
            <a:r>
              <a:rPr lang="en-US" dirty="0"/>
              <a:t>.</a:t>
            </a:r>
            <a:r>
              <a:rPr lang="en-IN" dirty="0"/>
              <a:t> </a:t>
            </a:r>
          </a:p>
          <a:p>
            <a:r>
              <a:rPr lang="en-IN" sz="1800" dirty="0"/>
              <a:t>We visualised the our data and applied 3 DL models to forecast temperature. </a:t>
            </a:r>
          </a:p>
          <a:p>
            <a:r>
              <a:rPr lang="en-IN" sz="1800" dirty="0"/>
              <a:t>K-fold allows us to get an idea about the overall performance of model.</a:t>
            </a:r>
          </a:p>
          <a:p>
            <a:r>
              <a:rPr lang="en-IN" sz="1800" dirty="0"/>
              <a:t>Deep learning models such as merged LSTMs, CRNNs give the best results currently. </a:t>
            </a:r>
          </a:p>
          <a:p>
            <a:r>
              <a:rPr lang="en-IN" sz="1800" dirty="0"/>
              <a:t>The current project also looks to exploit these models and achieve their results of temperature and precipitation forecasting.</a:t>
            </a:r>
          </a:p>
          <a:p>
            <a:endParaRPr lang="en-IN" sz="1800" dirty="0"/>
          </a:p>
          <a:p>
            <a:endParaRPr lang="en-IN" sz="1800" dirty="0"/>
          </a:p>
        </p:txBody>
      </p:sp>
      <p:sp>
        <p:nvSpPr>
          <p:cNvPr id="4" name="TextBox 2">
            <a:extLst>
              <a:ext uri="{FF2B5EF4-FFF2-40B4-BE49-F238E27FC236}">
                <a16:creationId xmlns:a16="http://schemas.microsoft.com/office/drawing/2014/main" id="{EF05504F-F887-4E3E-8EB4-9918BC5BAC05}"/>
              </a:ext>
            </a:extLst>
          </p:cNvPr>
          <p:cNvSpPr txBox="1">
            <a:spLocks noChangeArrowheads="1"/>
          </p:cNvSpPr>
          <p:nvPr/>
        </p:nvSpPr>
        <p:spPr bwMode="auto">
          <a:xfrm>
            <a:off x="662730" y="404038"/>
            <a:ext cx="721937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3000" dirty="0"/>
              <a:t>CONCLUDING REMARKS</a:t>
            </a:r>
          </a:p>
        </p:txBody>
      </p:sp>
    </p:spTree>
    <p:extLst>
      <p:ext uri="{BB962C8B-B14F-4D97-AF65-F5344CB8AC3E}">
        <p14:creationId xmlns:p14="http://schemas.microsoft.com/office/powerpoint/2010/main" val="276423995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8">
            <a:extLst>
              <a:ext uri="{FF2B5EF4-FFF2-40B4-BE49-F238E27FC236}">
                <a16:creationId xmlns:a16="http://schemas.microsoft.com/office/drawing/2014/main" id="{B3CFC442-781C-4CA9-80F7-3ED95EFC467B}"/>
              </a:ext>
            </a:extLst>
          </p:cNvPr>
          <p:cNvSpPr txBox="1">
            <a:spLocks/>
          </p:cNvSpPr>
          <p:nvPr/>
        </p:nvSpPr>
        <p:spPr>
          <a:xfrm>
            <a:off x="591128" y="1716568"/>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defRPr/>
            </a:pPr>
            <a:r>
              <a:rPr lang="en-IN" sz="1800" dirty="0"/>
              <a:t>[1]</a:t>
            </a:r>
            <a:r>
              <a:rPr lang="en-IN" sz="1800" dirty="0">
                <a:hlinkClick r:id="rId2"/>
              </a:rPr>
              <a:t> https://towardsdatascience.com/how-to-use-convolutional-neural-networks-for-time-series-classification-56b1b0a07a57</a:t>
            </a:r>
            <a:endParaRPr lang="en-IN" sz="1800" dirty="0"/>
          </a:p>
          <a:p>
            <a:pPr marL="0" indent="0">
              <a:lnSpc>
                <a:spcPct val="100000"/>
              </a:lnSpc>
              <a:spcBef>
                <a:spcPts val="0"/>
              </a:spcBef>
              <a:buNone/>
              <a:defRPr/>
            </a:pPr>
            <a:endParaRPr lang="en-IN" sz="1800" dirty="0"/>
          </a:p>
          <a:p>
            <a:pPr marL="0" indent="0">
              <a:lnSpc>
                <a:spcPct val="100000"/>
              </a:lnSpc>
              <a:spcBef>
                <a:spcPts val="0"/>
              </a:spcBef>
              <a:buNone/>
              <a:defRPr/>
            </a:pPr>
            <a:r>
              <a:rPr lang="en-IN" sz="1800" dirty="0"/>
              <a:t>[2]</a:t>
            </a:r>
            <a:r>
              <a:rPr lang="en-IN" sz="1800" dirty="0">
                <a:hlinkClick r:id="rId3"/>
              </a:rPr>
              <a:t> https://machinelearningmastery.com/how-to-develop-lstm-models-for-time-series-forecasting/</a:t>
            </a:r>
            <a:endParaRPr lang="en-IN" sz="1800" dirty="0"/>
          </a:p>
          <a:p>
            <a:pPr marL="0" indent="0">
              <a:lnSpc>
                <a:spcPct val="100000"/>
              </a:lnSpc>
              <a:spcBef>
                <a:spcPts val="0"/>
              </a:spcBef>
              <a:buNone/>
              <a:defRPr/>
            </a:pPr>
            <a:endParaRPr lang="en-US" sz="1800" dirty="0"/>
          </a:p>
          <a:p>
            <a:pPr marL="0" indent="0">
              <a:lnSpc>
                <a:spcPct val="100000"/>
              </a:lnSpc>
              <a:spcBef>
                <a:spcPts val="0"/>
              </a:spcBef>
              <a:buNone/>
              <a:defRPr/>
            </a:pPr>
            <a:r>
              <a:rPr lang="en-US" sz="1800" dirty="0"/>
              <a:t>[3] </a:t>
            </a:r>
            <a:r>
              <a:rPr lang="en-IN" sz="1800" dirty="0">
                <a:hlinkClick r:id="rId4"/>
              </a:rPr>
              <a:t>https://towardsdatascience.com/why-and-how-to-cross-validate-a-model-d6424b45261f</a:t>
            </a:r>
            <a:endParaRPr lang="en-IN" sz="1800" dirty="0"/>
          </a:p>
          <a:p>
            <a:pPr marL="0" indent="0">
              <a:lnSpc>
                <a:spcPct val="100000"/>
              </a:lnSpc>
              <a:spcBef>
                <a:spcPts val="0"/>
              </a:spcBef>
              <a:buNone/>
              <a:defRPr/>
            </a:pPr>
            <a:endParaRPr lang="en-IN" sz="1800" dirty="0"/>
          </a:p>
          <a:p>
            <a:pPr marL="0" indent="0">
              <a:lnSpc>
                <a:spcPct val="100000"/>
              </a:lnSpc>
              <a:spcBef>
                <a:spcPts val="0"/>
              </a:spcBef>
              <a:buNone/>
              <a:defRPr/>
            </a:pPr>
            <a:r>
              <a:rPr lang="en-IN" sz="1800" dirty="0"/>
              <a:t>[4] </a:t>
            </a:r>
            <a:r>
              <a:rPr lang="en-IN" sz="1800" dirty="0">
                <a:hlinkClick r:id="rId5"/>
              </a:rPr>
              <a:t>https://machinelearningmastery.com/k-fold-cross-validation/</a:t>
            </a:r>
            <a:endParaRPr lang="en-IN" sz="1800" dirty="0"/>
          </a:p>
          <a:p>
            <a:pPr marL="0" indent="0">
              <a:lnSpc>
                <a:spcPct val="100000"/>
              </a:lnSpc>
              <a:spcBef>
                <a:spcPts val="0"/>
              </a:spcBef>
              <a:buNone/>
              <a:defRPr/>
            </a:pPr>
            <a:endParaRPr lang="en-IN" sz="1800" dirty="0"/>
          </a:p>
          <a:p>
            <a:pPr marL="0" indent="0">
              <a:lnSpc>
                <a:spcPct val="100000"/>
              </a:lnSpc>
              <a:spcBef>
                <a:spcPts val="0"/>
              </a:spcBef>
              <a:buNone/>
              <a:defRPr/>
            </a:pPr>
            <a:r>
              <a:rPr lang="en-IN" sz="1800" dirty="0"/>
              <a:t>[5] </a:t>
            </a:r>
            <a:r>
              <a:rPr lang="en-IN" sz="1800" dirty="0" err="1"/>
              <a:t>Afan</a:t>
            </a:r>
            <a:r>
              <a:rPr lang="en-IN" sz="1800" dirty="0"/>
              <a:t> </a:t>
            </a:r>
            <a:r>
              <a:rPr lang="en-IN" sz="1800" dirty="0" err="1"/>
              <a:t>Galih</a:t>
            </a:r>
            <a:r>
              <a:rPr lang="en-IN" sz="1800" dirty="0"/>
              <a:t> Salman, </a:t>
            </a:r>
            <a:r>
              <a:rPr lang="en-IN" sz="1800" dirty="0" err="1"/>
              <a:t>Bayu</a:t>
            </a:r>
            <a:r>
              <a:rPr lang="en-IN" sz="1800" dirty="0"/>
              <a:t> </a:t>
            </a:r>
            <a:r>
              <a:rPr lang="en-IN" sz="1800" dirty="0" err="1"/>
              <a:t>Kanigoro</a:t>
            </a:r>
            <a:r>
              <a:rPr lang="en-IN" sz="1800" dirty="0"/>
              <a:t>, Yaya </a:t>
            </a:r>
            <a:r>
              <a:rPr lang="en-IN" sz="1800" dirty="0" err="1"/>
              <a:t>Heryadi</a:t>
            </a:r>
            <a:r>
              <a:rPr lang="en-IN" sz="1800" dirty="0"/>
              <a:t>, </a:t>
            </a:r>
            <a:r>
              <a:rPr lang="en-US" sz="1800" dirty="0"/>
              <a:t>Weather forecasting using deep learning techniques, 015 International Conference on Advanced Computer Science and Information Systems (ICACSIS), pages 281-285</a:t>
            </a:r>
          </a:p>
          <a:p>
            <a:pPr marL="0" indent="0">
              <a:lnSpc>
                <a:spcPct val="100000"/>
              </a:lnSpc>
              <a:spcBef>
                <a:spcPts val="0"/>
              </a:spcBef>
              <a:buNone/>
              <a:defRPr/>
            </a:pPr>
            <a:endParaRPr lang="en-US" sz="1800" dirty="0"/>
          </a:p>
          <a:p>
            <a:pPr marL="0" lvl="0" indent="0">
              <a:lnSpc>
                <a:spcPct val="100000"/>
              </a:lnSpc>
              <a:spcBef>
                <a:spcPts val="0"/>
              </a:spcBef>
              <a:buNone/>
              <a:defRPr/>
            </a:pPr>
            <a:endParaRPr lang="en-IN" sz="1800" dirty="0"/>
          </a:p>
        </p:txBody>
      </p:sp>
      <p:sp>
        <p:nvSpPr>
          <p:cNvPr id="4" name="TextBox 2">
            <a:extLst>
              <a:ext uri="{FF2B5EF4-FFF2-40B4-BE49-F238E27FC236}">
                <a16:creationId xmlns:a16="http://schemas.microsoft.com/office/drawing/2014/main" id="{EF05504F-F887-4E3E-8EB4-9918BC5BAC05}"/>
              </a:ext>
            </a:extLst>
          </p:cNvPr>
          <p:cNvSpPr txBox="1">
            <a:spLocks noChangeArrowheads="1"/>
          </p:cNvSpPr>
          <p:nvPr/>
        </p:nvSpPr>
        <p:spPr bwMode="auto">
          <a:xfrm>
            <a:off x="591128" y="457200"/>
            <a:ext cx="721937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3000" dirty="0"/>
              <a:t>REFERENCES</a:t>
            </a:r>
          </a:p>
        </p:txBody>
      </p:sp>
    </p:spTree>
    <p:extLst>
      <p:ext uri="{BB962C8B-B14F-4D97-AF65-F5344CB8AC3E}">
        <p14:creationId xmlns:p14="http://schemas.microsoft.com/office/powerpoint/2010/main" val="196945454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8">
            <a:extLst>
              <a:ext uri="{FF2B5EF4-FFF2-40B4-BE49-F238E27FC236}">
                <a16:creationId xmlns:a16="http://schemas.microsoft.com/office/drawing/2014/main" id="{B3CFC442-781C-4CA9-80F7-3ED95EFC467B}"/>
              </a:ext>
            </a:extLst>
          </p:cNvPr>
          <p:cNvSpPr txBox="1">
            <a:spLocks/>
          </p:cNvSpPr>
          <p:nvPr/>
        </p:nvSpPr>
        <p:spPr>
          <a:xfrm>
            <a:off x="251671" y="1451295"/>
            <a:ext cx="11870422" cy="50417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t>We aim to predict and forecast the </a:t>
            </a:r>
            <a:r>
              <a:rPr lang="en-IN" sz="1800" i="1" dirty="0"/>
              <a:t>weather conditions in Antarctic region </a:t>
            </a:r>
            <a:r>
              <a:rPr lang="en-IN" sz="1800" dirty="0"/>
              <a:t>using the data and observations available for  past 4 years ( 02-06-2016 :: 19-06-2019 )</a:t>
            </a:r>
          </a:p>
          <a:p>
            <a:r>
              <a:rPr lang="en-IN" sz="1800" dirty="0"/>
              <a:t>There are various parameters such as </a:t>
            </a:r>
            <a:r>
              <a:rPr lang="en-IN" sz="1800" i="1" dirty="0"/>
              <a:t>temperature, relative humidity, precipitation, air pressure, wind speed and wind direction.</a:t>
            </a:r>
          </a:p>
          <a:p>
            <a:r>
              <a:rPr lang="en-IN" sz="1800" b="1" i="1" dirty="0"/>
              <a:t>Data visualisation </a:t>
            </a:r>
            <a:r>
              <a:rPr lang="en-IN" sz="1800" dirty="0"/>
              <a:t>includes plotting various scatter plots for all the above parameters and analysing their variation over time i.e. scatter plots for time series data.</a:t>
            </a:r>
          </a:p>
          <a:p>
            <a:r>
              <a:rPr lang="en-IN" sz="1800" dirty="0"/>
              <a:t>Plotting scatter plots of date with time (24 hrs) and colour coding the coordinates of plot using temperature values as </a:t>
            </a:r>
            <a:r>
              <a:rPr lang="en-IN" sz="1800" b="1" i="1" dirty="0"/>
              <a:t>colormap </a:t>
            </a:r>
            <a:r>
              <a:rPr lang="en-IN" sz="1800" dirty="0"/>
              <a:t>using seaborn and matplotlib.</a:t>
            </a:r>
          </a:p>
          <a:p>
            <a:r>
              <a:rPr lang="en-IN" sz="1800" dirty="0"/>
              <a:t>Understanding the </a:t>
            </a:r>
            <a:r>
              <a:rPr lang="en-IN" sz="1800" b="1" i="1" dirty="0"/>
              <a:t>seasonality, noise, trend</a:t>
            </a:r>
            <a:r>
              <a:rPr lang="en-IN" sz="1800" dirty="0"/>
              <a:t> present in the data and removing it by moving averages and differencing methods.</a:t>
            </a:r>
          </a:p>
          <a:p>
            <a:r>
              <a:rPr lang="en-IN" sz="1800" dirty="0"/>
              <a:t>Using </a:t>
            </a:r>
            <a:r>
              <a:rPr lang="en-IN" sz="1800" b="1" i="1" dirty="0"/>
              <a:t>data pre-processing </a:t>
            </a:r>
            <a:r>
              <a:rPr lang="en-IN" sz="1800" dirty="0"/>
              <a:t>techniques such as train-test split and preparation of data to be fed into the model.</a:t>
            </a:r>
          </a:p>
          <a:p>
            <a:r>
              <a:rPr lang="en-IN" sz="1800" dirty="0"/>
              <a:t>Finally applying </a:t>
            </a:r>
            <a:r>
              <a:rPr lang="en-IN" sz="1800" b="1" i="1" dirty="0"/>
              <a:t>Deep Learning models </a:t>
            </a:r>
            <a:r>
              <a:rPr lang="en-IN" sz="1800" dirty="0"/>
              <a:t>such as </a:t>
            </a:r>
            <a:r>
              <a:rPr lang="en-IN" sz="1800" b="1" i="1" dirty="0"/>
              <a:t>CNNs, RNNs, LSTMs </a:t>
            </a:r>
            <a:r>
              <a:rPr lang="en-IN" sz="1800" dirty="0"/>
              <a:t>to our data to accurately forecast the parameter value. </a:t>
            </a:r>
          </a:p>
          <a:p>
            <a:r>
              <a:rPr lang="en-IN" sz="1800" dirty="0"/>
              <a:t>Perform several evaluations using metrics (</a:t>
            </a:r>
            <a:r>
              <a:rPr lang="en-IN" sz="1800" b="1" i="1" dirty="0"/>
              <a:t>MAE, MSE, RMSE</a:t>
            </a:r>
            <a:r>
              <a:rPr lang="en-IN" sz="1800" dirty="0"/>
              <a:t>) on train and test sets and also performing </a:t>
            </a:r>
            <a:r>
              <a:rPr lang="en-IN" sz="1800" b="1" i="1" dirty="0"/>
              <a:t>K-fold cross validation</a:t>
            </a:r>
            <a:r>
              <a:rPr lang="en-IN" sz="1800" dirty="0"/>
              <a:t> to determine which train test is best and what is the overall performance of our model.</a:t>
            </a:r>
          </a:p>
          <a:p>
            <a:r>
              <a:rPr lang="en-IN" sz="1800" dirty="0"/>
              <a:t>Making our project robust enough to determine itself which model out of CNN, RNN, LSTM work on the data fed.</a:t>
            </a:r>
          </a:p>
          <a:p>
            <a:endParaRPr lang="en-IN" sz="1800" dirty="0"/>
          </a:p>
        </p:txBody>
      </p:sp>
      <p:sp>
        <p:nvSpPr>
          <p:cNvPr id="4" name="TextBox 2">
            <a:extLst>
              <a:ext uri="{FF2B5EF4-FFF2-40B4-BE49-F238E27FC236}">
                <a16:creationId xmlns:a16="http://schemas.microsoft.com/office/drawing/2014/main" id="{EF05504F-F887-4E3E-8EB4-9918BC5BAC05}"/>
              </a:ext>
            </a:extLst>
          </p:cNvPr>
          <p:cNvSpPr txBox="1">
            <a:spLocks noChangeArrowheads="1"/>
          </p:cNvSpPr>
          <p:nvPr/>
        </p:nvSpPr>
        <p:spPr bwMode="auto">
          <a:xfrm>
            <a:off x="591128" y="457200"/>
            <a:ext cx="721937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3000" b="1" dirty="0">
                <a:solidFill>
                  <a:srgbClr val="0000FF"/>
                </a:solidFill>
              </a:rPr>
              <a:t>PROJECT DETAILS</a:t>
            </a:r>
          </a:p>
        </p:txBody>
      </p:sp>
    </p:spTree>
    <p:extLst>
      <p:ext uri="{BB962C8B-B14F-4D97-AF65-F5344CB8AC3E}">
        <p14:creationId xmlns:p14="http://schemas.microsoft.com/office/powerpoint/2010/main" val="41674090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3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BCAA9CF2-8227-4D4E-A7A9-5ECAF16CB847}"/>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200" i="1" u="sng" dirty="0">
                <a:solidFill>
                  <a:srgbClr val="FFFFFF"/>
                </a:solidFill>
              </a:rPr>
              <a:t>Scatter plot of temperature with datetime.</a:t>
            </a:r>
          </a:p>
        </p:txBody>
      </p:sp>
      <p:sp>
        <p:nvSpPr>
          <p:cNvPr id="3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83DBA811-6B56-4B0D-BA5E-723B06CF04AF}"/>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574" r="5042" b="1"/>
          <a:stretch/>
        </p:blipFill>
        <p:spPr>
          <a:xfrm>
            <a:off x="493354" y="649224"/>
            <a:ext cx="8115510" cy="5101646"/>
          </a:xfrm>
          <a:prstGeom prst="rect">
            <a:avLst/>
          </a:prstGeom>
          <a:effectLst/>
        </p:spPr>
      </p:pic>
    </p:spTree>
    <p:extLst>
      <p:ext uri="{BB962C8B-B14F-4D97-AF65-F5344CB8AC3E}">
        <p14:creationId xmlns:p14="http://schemas.microsoft.com/office/powerpoint/2010/main" val="719413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0987FB-B390-4F2F-8554-B9580C29E057}"/>
              </a:ext>
            </a:extLst>
          </p:cNvPr>
          <p:cNvSpPr>
            <a:spLocks noGrp="1"/>
          </p:cNvSpPr>
          <p:nvPr>
            <p:ph type="title"/>
          </p:nvPr>
        </p:nvSpPr>
        <p:spPr>
          <a:xfrm>
            <a:off x="1185923" y="380729"/>
            <a:ext cx="9814560" cy="585850"/>
          </a:xfrm>
        </p:spPr>
        <p:txBody>
          <a:bodyPr>
            <a:normAutofit/>
          </a:bodyPr>
          <a:lstStyle/>
          <a:p>
            <a:r>
              <a:rPr lang="en-IN" sz="3200" b="1" i="1" u="sng" dirty="0"/>
              <a:t>Scatter plot of temperature (Year 2017) using colormap</a:t>
            </a:r>
          </a:p>
        </p:txBody>
      </p:sp>
      <p:pic>
        <p:nvPicPr>
          <p:cNvPr id="19" name="Content Placeholder 18" descr="A screenshot of a cell phone&#10;&#10;Description automatically generated">
            <a:extLst>
              <a:ext uri="{FF2B5EF4-FFF2-40B4-BE49-F238E27FC236}">
                <a16:creationId xmlns:a16="http://schemas.microsoft.com/office/drawing/2014/main" id="{F748E2E1-C3D8-48FB-97C2-72FA7530F34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9633" y="1257635"/>
            <a:ext cx="11912367" cy="5221224"/>
          </a:xfrm>
        </p:spPr>
      </p:pic>
      <p:sp>
        <p:nvSpPr>
          <p:cNvPr id="3" name="Rectangle 2">
            <a:extLst>
              <a:ext uri="{FF2B5EF4-FFF2-40B4-BE49-F238E27FC236}">
                <a16:creationId xmlns:a16="http://schemas.microsoft.com/office/drawing/2014/main" id="{6CF92B05-14D0-48F8-9338-F76E0AC792A2}"/>
              </a:ext>
            </a:extLst>
          </p:cNvPr>
          <p:cNvSpPr/>
          <p:nvPr/>
        </p:nvSpPr>
        <p:spPr>
          <a:xfrm>
            <a:off x="142612" y="117446"/>
            <a:ext cx="11912367" cy="66524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6260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6BA96-DB72-4657-B847-28D1242C51A9}"/>
              </a:ext>
            </a:extLst>
          </p:cNvPr>
          <p:cNvSpPr>
            <a:spLocks noGrp="1"/>
          </p:cNvSpPr>
          <p:nvPr>
            <p:ph type="title"/>
          </p:nvPr>
        </p:nvSpPr>
        <p:spPr>
          <a:xfrm>
            <a:off x="511727" y="307989"/>
            <a:ext cx="11383861" cy="566053"/>
          </a:xfrm>
        </p:spPr>
        <p:txBody>
          <a:bodyPr>
            <a:noAutofit/>
          </a:bodyPr>
          <a:lstStyle/>
          <a:p>
            <a:r>
              <a:rPr lang="en-IN" sz="3200" b="1" i="1" u="sng" dirty="0"/>
              <a:t>Scatter plots of temperature using colormap/</a:t>
            </a:r>
            <a:r>
              <a:rPr lang="en-IN" sz="3200" b="1" i="1" u="sng" dirty="0" err="1"/>
              <a:t>colorbar</a:t>
            </a:r>
            <a:r>
              <a:rPr lang="en-IN" sz="3200" b="1" i="1" u="sng" dirty="0"/>
              <a:t> (winter season)</a:t>
            </a:r>
          </a:p>
        </p:txBody>
      </p:sp>
      <p:sp>
        <p:nvSpPr>
          <p:cNvPr id="10" name="Rectangle 9">
            <a:extLst>
              <a:ext uri="{FF2B5EF4-FFF2-40B4-BE49-F238E27FC236}">
                <a16:creationId xmlns:a16="http://schemas.microsoft.com/office/drawing/2014/main" id="{84D2BC3D-56DC-4F87-8018-2E5A327E6000}"/>
              </a:ext>
            </a:extLst>
          </p:cNvPr>
          <p:cNvSpPr/>
          <p:nvPr/>
        </p:nvSpPr>
        <p:spPr>
          <a:xfrm>
            <a:off x="179832" y="115181"/>
            <a:ext cx="11832336" cy="6568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Content Placeholder 5" descr="A screenshot of a computer&#10;&#10;Description automatically generated">
            <a:extLst>
              <a:ext uri="{FF2B5EF4-FFF2-40B4-BE49-F238E27FC236}">
                <a16:creationId xmlns:a16="http://schemas.microsoft.com/office/drawing/2014/main" id="{DE7394F4-2512-4F93-AA8F-377C8FA91FD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2521" y="874042"/>
            <a:ext cx="11766958" cy="2845397"/>
          </a:xfrm>
        </p:spPr>
      </p:pic>
      <p:pic>
        <p:nvPicPr>
          <p:cNvPr id="8" name="Picture 7" descr="A screenshot of a computer&#10;&#10;Description automatically generated">
            <a:extLst>
              <a:ext uri="{FF2B5EF4-FFF2-40B4-BE49-F238E27FC236}">
                <a16:creationId xmlns:a16="http://schemas.microsoft.com/office/drawing/2014/main" id="{DA649204-7BD6-420D-B9D0-52310A9D40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521" y="3611113"/>
            <a:ext cx="11766958" cy="3007801"/>
          </a:xfrm>
          <a:prstGeom prst="rect">
            <a:avLst/>
          </a:prstGeom>
        </p:spPr>
      </p:pic>
    </p:spTree>
    <p:extLst>
      <p:ext uri="{BB962C8B-B14F-4D97-AF65-F5344CB8AC3E}">
        <p14:creationId xmlns:p14="http://schemas.microsoft.com/office/powerpoint/2010/main" val="122163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1614725D-00A4-4269-A906-7D935F0C12E0}"/>
              </a:ext>
            </a:extLst>
          </p:cNvPr>
          <p:cNvSpPr>
            <a:spLocks noGrp="1"/>
          </p:cNvSpPr>
          <p:nvPr>
            <p:ph type="title"/>
          </p:nvPr>
        </p:nvSpPr>
        <p:spPr>
          <a:xfrm>
            <a:off x="1328585" y="1117600"/>
            <a:ext cx="10023398" cy="857894"/>
          </a:xfrm>
        </p:spPr>
        <p:txBody>
          <a:bodyPr vert="horz" lIns="91440" tIns="45720" rIns="91440" bIns="45720" rtlCol="0" anchor="ctr">
            <a:normAutofit/>
          </a:bodyPr>
          <a:lstStyle/>
          <a:p>
            <a:r>
              <a:rPr lang="en-US" sz="4000" kern="1200" dirty="0">
                <a:solidFill>
                  <a:srgbClr val="FFFFFF"/>
                </a:solidFill>
                <a:latin typeface="+mj-lt"/>
                <a:ea typeface="+mj-ea"/>
                <a:cs typeface="+mj-cs"/>
              </a:rPr>
              <a:t>Correlation Matrix</a:t>
            </a:r>
          </a:p>
        </p:txBody>
      </p:sp>
      <p:pic>
        <p:nvPicPr>
          <p:cNvPr id="8" name="Content Placeholder 7" descr="A screenshot of a cell phone&#10;&#10;Description automatically generated">
            <a:extLst>
              <a:ext uri="{FF2B5EF4-FFF2-40B4-BE49-F238E27FC236}">
                <a16:creationId xmlns:a16="http://schemas.microsoft.com/office/drawing/2014/main" id="{E249C2D0-2CA5-4EAA-BEE2-E221EBCE657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11300" y="3003550"/>
            <a:ext cx="5380038" cy="2736850"/>
          </a:xfrm>
        </p:spPr>
      </p:pic>
      <p:pic>
        <p:nvPicPr>
          <p:cNvPr id="10" name="Content Placeholder 9" descr="A screenshot of a cell phone&#10;&#10;Description automatically generated">
            <a:extLst>
              <a:ext uri="{FF2B5EF4-FFF2-40B4-BE49-F238E27FC236}">
                <a16:creationId xmlns:a16="http://schemas.microsoft.com/office/drawing/2014/main" id="{E4D5478B-BB45-46B7-9B38-A10B0FC9697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973888" y="3003550"/>
            <a:ext cx="4156075" cy="2736850"/>
          </a:xfrm>
        </p:spPr>
      </p:pic>
      <p:sp>
        <p:nvSpPr>
          <p:cNvPr id="12" name="Rectangle 11">
            <a:extLst>
              <a:ext uri="{FF2B5EF4-FFF2-40B4-BE49-F238E27FC236}">
                <a16:creationId xmlns:a16="http://schemas.microsoft.com/office/drawing/2014/main" id="{C8AC3609-A6A6-4010-AF09-8C67AB08DDE1}"/>
              </a:ext>
            </a:extLst>
          </p:cNvPr>
          <p:cNvSpPr/>
          <p:nvPr/>
        </p:nvSpPr>
        <p:spPr>
          <a:xfrm>
            <a:off x="109057" y="109057"/>
            <a:ext cx="11945923" cy="66524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9754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0B422A-9399-4E39-ABA1-357CD78E72B4}"/>
              </a:ext>
            </a:extLst>
          </p:cNvPr>
          <p:cNvSpPr>
            <a:spLocks noGrp="1"/>
          </p:cNvSpPr>
          <p:nvPr>
            <p:ph type="title"/>
          </p:nvPr>
        </p:nvSpPr>
        <p:spPr>
          <a:xfrm>
            <a:off x="9044545" y="602869"/>
            <a:ext cx="2734811" cy="1325563"/>
          </a:xfrm>
        </p:spPr>
        <p:txBody>
          <a:bodyPr>
            <a:normAutofit fontScale="90000"/>
          </a:bodyPr>
          <a:lstStyle/>
          <a:p>
            <a:r>
              <a:rPr lang="en-IN" sz="3600" b="1" i="1" u="sng" dirty="0"/>
              <a:t>Moving Averages and </a:t>
            </a:r>
            <a:br>
              <a:rPr lang="en-IN" sz="3600" b="1" i="1" u="sng" dirty="0"/>
            </a:br>
            <a:r>
              <a:rPr lang="en-IN" sz="3600" b="1" i="1" u="sng" dirty="0"/>
              <a:t>Differencing</a:t>
            </a:r>
          </a:p>
        </p:txBody>
      </p:sp>
      <p:sp>
        <p:nvSpPr>
          <p:cNvPr id="5" name="Text Placeholder 4">
            <a:extLst>
              <a:ext uri="{FF2B5EF4-FFF2-40B4-BE49-F238E27FC236}">
                <a16:creationId xmlns:a16="http://schemas.microsoft.com/office/drawing/2014/main" id="{C2F4CFA1-802F-4396-B0E9-7FBC4B086B81}"/>
              </a:ext>
            </a:extLst>
          </p:cNvPr>
          <p:cNvSpPr>
            <a:spLocks noGrp="1"/>
          </p:cNvSpPr>
          <p:nvPr>
            <p:ph type="body" idx="1"/>
          </p:nvPr>
        </p:nvSpPr>
        <p:spPr>
          <a:xfrm flipV="1">
            <a:off x="2627265" y="-1148556"/>
            <a:ext cx="3236087" cy="356616"/>
          </a:xfrm>
        </p:spPr>
        <p:txBody>
          <a:bodyPr>
            <a:normAutofit fontScale="55000" lnSpcReduction="20000"/>
          </a:bodyPr>
          <a:lstStyle/>
          <a:p>
            <a:r>
              <a:rPr lang="en-IN" dirty="0"/>
              <a:t>DDIFFER</a:t>
            </a:r>
          </a:p>
        </p:txBody>
      </p:sp>
      <p:pic>
        <p:nvPicPr>
          <p:cNvPr id="10" name="Content Placeholder 9" descr="A close up of a mans face&#10;&#10;Description automatically generated">
            <a:extLst>
              <a:ext uri="{FF2B5EF4-FFF2-40B4-BE49-F238E27FC236}">
                <a16:creationId xmlns:a16="http://schemas.microsoft.com/office/drawing/2014/main" id="{7D7FB7E5-C98B-44E1-A2C4-221D8DD9603D}"/>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0104" y="117285"/>
            <a:ext cx="8807059" cy="2415603"/>
          </a:xfrm>
        </p:spPr>
      </p:pic>
      <p:sp>
        <p:nvSpPr>
          <p:cNvPr id="7" name="Text Placeholder 6">
            <a:extLst>
              <a:ext uri="{FF2B5EF4-FFF2-40B4-BE49-F238E27FC236}">
                <a16:creationId xmlns:a16="http://schemas.microsoft.com/office/drawing/2014/main" id="{0063B618-75F4-4D3F-88B5-030CE7E0AF93}"/>
              </a:ext>
            </a:extLst>
          </p:cNvPr>
          <p:cNvSpPr>
            <a:spLocks noGrp="1"/>
          </p:cNvSpPr>
          <p:nvPr>
            <p:ph type="body" sz="quarter" idx="3"/>
          </p:nvPr>
        </p:nvSpPr>
        <p:spPr>
          <a:xfrm>
            <a:off x="610301" y="3884103"/>
            <a:ext cx="950052" cy="253468"/>
          </a:xfrm>
        </p:spPr>
        <p:txBody>
          <a:bodyPr>
            <a:normAutofit fontScale="55000" lnSpcReduction="20000"/>
          </a:bodyPr>
          <a:lstStyle/>
          <a:p>
            <a:r>
              <a:rPr lang="en-IN" dirty="0" err="1"/>
              <a:t>Differencin</a:t>
            </a:r>
            <a:endParaRPr lang="en-IN" dirty="0"/>
          </a:p>
        </p:txBody>
      </p:sp>
      <p:pic>
        <p:nvPicPr>
          <p:cNvPr id="12" name="Content Placeholder 11" descr="A screenshot of a social media post&#10;&#10;Description automatically generated">
            <a:extLst>
              <a:ext uri="{FF2B5EF4-FFF2-40B4-BE49-F238E27FC236}">
                <a16:creationId xmlns:a16="http://schemas.microsoft.com/office/drawing/2014/main" id="{AD8CA46C-2D94-42D7-9341-BC59D4235BF6}"/>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218058" y="2414016"/>
            <a:ext cx="11973942" cy="4204898"/>
          </a:xfrm>
        </p:spPr>
      </p:pic>
      <p:sp>
        <p:nvSpPr>
          <p:cNvPr id="14" name="Rectangle 13">
            <a:extLst>
              <a:ext uri="{FF2B5EF4-FFF2-40B4-BE49-F238E27FC236}">
                <a16:creationId xmlns:a16="http://schemas.microsoft.com/office/drawing/2014/main" id="{D9F2B885-EF8C-4376-B9D0-9CE95D2B76B2}"/>
              </a:ext>
            </a:extLst>
          </p:cNvPr>
          <p:cNvSpPr/>
          <p:nvPr/>
        </p:nvSpPr>
        <p:spPr>
          <a:xfrm>
            <a:off x="142613" y="117285"/>
            <a:ext cx="11906774" cy="65016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70790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8">
            <a:extLst>
              <a:ext uri="{FF2B5EF4-FFF2-40B4-BE49-F238E27FC236}">
                <a16:creationId xmlns:a16="http://schemas.microsoft.com/office/drawing/2014/main" id="{B3CFC442-781C-4CA9-80F7-3ED95EFC467B}"/>
              </a:ext>
            </a:extLst>
          </p:cNvPr>
          <p:cNvSpPr txBox="1">
            <a:spLocks/>
          </p:cNvSpPr>
          <p:nvPr/>
        </p:nvSpPr>
        <p:spPr>
          <a:xfrm>
            <a:off x="332764" y="1753299"/>
            <a:ext cx="11526472" cy="46475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a:t>Calculated </a:t>
            </a:r>
            <a:r>
              <a:rPr lang="en-IN" sz="1800" i="1"/>
              <a:t>daily mean temperatures</a:t>
            </a:r>
            <a:r>
              <a:rPr lang="en-IN" sz="1800"/>
              <a:t> and used this dataset for further processing.</a:t>
            </a:r>
          </a:p>
          <a:p>
            <a:r>
              <a:rPr lang="en-IN" sz="1800"/>
              <a:t>Used 80-20 train-test split as default for training and testing models.</a:t>
            </a:r>
          </a:p>
          <a:p>
            <a:r>
              <a:rPr lang="en-IN" sz="1800"/>
              <a:t>Created the data to be fed by writing a </a:t>
            </a:r>
            <a:r>
              <a:rPr lang="en-IN" sz="1800" i="1"/>
              <a:t>create_dataset </a:t>
            </a:r>
            <a:r>
              <a:rPr lang="en-IN" sz="1800"/>
              <a:t>function. It split the array containing the temperature values into multiple samples based on the timesteps chosen. Temperature values equal to timesteps constitute one sample and the temperature value immediately after it is the label (which model learns ).</a:t>
            </a:r>
          </a:p>
          <a:p>
            <a:r>
              <a:rPr lang="en-IN" sz="1800"/>
              <a:t>Used CNN, RNN, LSTM. Different timesteps were chosen for the 3 models.</a:t>
            </a:r>
          </a:p>
          <a:p>
            <a:r>
              <a:rPr lang="en-IN" sz="1800"/>
              <a:t>Shapes:   X_train – </a:t>
            </a:r>
            <a:r>
              <a:rPr lang="en-IN" sz="1800" i="1"/>
              <a:t>(</a:t>
            </a:r>
            <a:r>
              <a:rPr lang="en-IN" sz="1800" i="1" u="sng"/>
              <a:t>samples, timesteps, features</a:t>
            </a:r>
            <a:r>
              <a:rPr lang="en-IN" sz="1800" i="1"/>
              <a:t>)   </a:t>
            </a:r>
            <a:r>
              <a:rPr lang="en-IN" sz="1800"/>
              <a:t>y_train – </a:t>
            </a:r>
            <a:r>
              <a:rPr lang="en-IN" sz="1800" i="1"/>
              <a:t>(</a:t>
            </a:r>
            <a:r>
              <a:rPr lang="en-IN" sz="1800" i="1" u="sng"/>
              <a:t>samples, </a:t>
            </a:r>
            <a:r>
              <a:rPr lang="en-IN" sz="1800" i="1"/>
              <a:t>). </a:t>
            </a:r>
          </a:p>
          <a:p>
            <a:r>
              <a:rPr lang="en-IN" sz="1800" i="1"/>
              <a:t>Normalization</a:t>
            </a:r>
            <a:r>
              <a:rPr lang="en-IN" sz="1800"/>
              <a:t> was not required as the temperature values were in a satisfactory range for the model to learn. Infact the model performed marginally better without normalization.</a:t>
            </a:r>
            <a:endParaRPr lang="en-IN" sz="1800" dirty="0"/>
          </a:p>
        </p:txBody>
      </p:sp>
      <p:sp>
        <p:nvSpPr>
          <p:cNvPr id="4" name="TextBox 2">
            <a:extLst>
              <a:ext uri="{FF2B5EF4-FFF2-40B4-BE49-F238E27FC236}">
                <a16:creationId xmlns:a16="http://schemas.microsoft.com/office/drawing/2014/main" id="{EF05504F-F887-4E3E-8EB4-9918BC5BAC05}"/>
              </a:ext>
            </a:extLst>
          </p:cNvPr>
          <p:cNvSpPr txBox="1">
            <a:spLocks noChangeArrowheads="1"/>
          </p:cNvSpPr>
          <p:nvPr/>
        </p:nvSpPr>
        <p:spPr bwMode="auto">
          <a:xfrm>
            <a:off x="591128" y="457200"/>
            <a:ext cx="721937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3000" b="1" u="sng">
                <a:solidFill>
                  <a:schemeClr val="tx1">
                    <a:lumMod val="75000"/>
                    <a:lumOff val="25000"/>
                  </a:schemeClr>
                </a:solidFill>
              </a:rPr>
              <a:t>DATA PREPROCESSING</a:t>
            </a:r>
            <a:endParaRPr lang="en-US" altLang="en-US" sz="3000" b="1" u="sng" dirty="0">
              <a:solidFill>
                <a:schemeClr val="tx1">
                  <a:lumMod val="75000"/>
                  <a:lumOff val="25000"/>
                </a:schemeClr>
              </a:solidFill>
            </a:endParaRPr>
          </a:p>
        </p:txBody>
      </p:sp>
    </p:spTree>
    <p:extLst>
      <p:ext uri="{BB962C8B-B14F-4D97-AF65-F5344CB8AC3E}">
        <p14:creationId xmlns:p14="http://schemas.microsoft.com/office/powerpoint/2010/main" val="4406888"/>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1339</Words>
  <Application>Microsoft Office PowerPoint</Application>
  <PresentationFormat>Widescreen</PresentationFormat>
  <Paragraphs>125</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 Weather Prediction and Forecasting  National Centre for Polar and Ocean Research (NCPOR GOA)  </vt:lpstr>
      <vt:lpstr>PowerPoint Presentation</vt:lpstr>
      <vt:lpstr>PowerPoint Presentation</vt:lpstr>
      <vt:lpstr>Scatter plot of temperature with datetime.</vt:lpstr>
      <vt:lpstr>Scatter plot of temperature (Year 2017) using colormap</vt:lpstr>
      <vt:lpstr>Scatter plots of temperature using colormap/colorbar (winter season)</vt:lpstr>
      <vt:lpstr>Correlation Matrix</vt:lpstr>
      <vt:lpstr>Moving Averages and  Differencing</vt:lpstr>
      <vt:lpstr>PowerPoint Presentation</vt:lpstr>
      <vt:lpstr>Deep Learning  Application </vt:lpstr>
      <vt:lpstr>PowerPoint Presentation</vt:lpstr>
      <vt:lpstr>MODEL USED - CNN</vt:lpstr>
      <vt:lpstr>MODEL USED – RNN (GRU)</vt:lpstr>
      <vt:lpstr>MODEL USED – LSTM</vt:lpstr>
      <vt:lpstr>Performance metrics on test set (80-20 split) and analysis</vt:lpstr>
      <vt:lpstr>PowerPoint Presentation</vt:lpstr>
      <vt:lpstr>K-FOLD CROSS VALIDATION</vt:lpstr>
      <vt:lpstr>K-Fold Cross Validation for time series data</vt:lpstr>
      <vt:lpstr>Predictive Modeling (Choosing the best model)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Weather Prediction and Forecasting  National Centre for Polar and Ocean Research (NCPOR GOA)  </dc:title>
  <dc:creator>Harshit Agrawal</dc:creator>
  <cp:lastModifiedBy>Harshit Agrawal</cp:lastModifiedBy>
  <cp:revision>13</cp:revision>
  <dcterms:created xsi:type="dcterms:W3CDTF">2020-06-21T14:09:36Z</dcterms:created>
  <dcterms:modified xsi:type="dcterms:W3CDTF">2020-06-25T08:00:57Z</dcterms:modified>
</cp:coreProperties>
</file>